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1"/>
  </p:notesMasterIdLst>
  <p:sldIdLst>
    <p:sldId id="256" r:id="rId2"/>
    <p:sldId id="295" r:id="rId3"/>
    <p:sldId id="296" r:id="rId4"/>
    <p:sldId id="267" r:id="rId5"/>
    <p:sldId id="268" r:id="rId6"/>
    <p:sldId id="269" r:id="rId7"/>
    <p:sldId id="270" r:id="rId8"/>
    <p:sldId id="271" r:id="rId9"/>
    <p:sldId id="272" r:id="rId10"/>
    <p:sldId id="273" r:id="rId11"/>
    <p:sldId id="294" r:id="rId12"/>
    <p:sldId id="282" r:id="rId13"/>
    <p:sldId id="299" r:id="rId14"/>
    <p:sldId id="300" r:id="rId15"/>
    <p:sldId id="305" r:id="rId16"/>
    <p:sldId id="297" r:id="rId17"/>
    <p:sldId id="298" r:id="rId18"/>
    <p:sldId id="315" r:id="rId19"/>
    <p:sldId id="301" r:id="rId20"/>
    <p:sldId id="259" r:id="rId21"/>
    <p:sldId id="279" r:id="rId22"/>
    <p:sldId id="293" r:id="rId23"/>
    <p:sldId id="307" r:id="rId24"/>
    <p:sldId id="308" r:id="rId25"/>
    <p:sldId id="310" r:id="rId26"/>
    <p:sldId id="311" r:id="rId27"/>
    <p:sldId id="312" r:id="rId28"/>
    <p:sldId id="313" r:id="rId29"/>
    <p:sldId id="264" r:id="rId30"/>
  </p:sldIdLst>
  <p:sldSz cx="9144000" cy="5143500" type="screen16x9"/>
  <p:notesSz cx="6858000" cy="9144000"/>
  <p:embeddedFontLst>
    <p:embeddedFont>
      <p:font typeface="Avenir Book" panose="02000503020000020003" pitchFamily="2" charset="0"/>
      <p:regular r:id="rId32"/>
      <p:italic r:id="rId33"/>
    </p:embeddedFont>
    <p:embeddedFont>
      <p:font typeface="Consolas" panose="020B0609020204030204" pitchFamily="49"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Light" panose="02000000000000000000" pitchFamily="2" charset="0"/>
      <p:regular r:id="rId42"/>
      <p:bold r:id="rId43"/>
      <p:italic r:id="rId44"/>
      <p:boldItalic r:id="rId45"/>
    </p:embeddedFont>
    <p:embeddedFont>
      <p:font typeface="Roboto Thin"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D2A0AB8-2580-2F4E-B204-1DEE15E9B060}">
          <p14:sldIdLst>
            <p14:sldId id="256"/>
          </p14:sldIdLst>
        </p14:section>
        <p14:section name="Intro to Event Streaming" id="{7F86D066-636B-674F-B575-1C29821F2F5D}">
          <p14:sldIdLst>
            <p14:sldId id="295"/>
            <p14:sldId id="296"/>
            <p14:sldId id="267"/>
            <p14:sldId id="268"/>
            <p14:sldId id="269"/>
            <p14:sldId id="270"/>
            <p14:sldId id="271"/>
            <p14:sldId id="272"/>
            <p14:sldId id="273"/>
            <p14:sldId id="294"/>
            <p14:sldId id="282"/>
          </p14:sldIdLst>
        </p14:section>
        <p14:section name="DWH to Cloud" id="{0493D5FB-D8AA-2240-BF19-75AA23AEB658}">
          <p14:sldIdLst>
            <p14:sldId id="299"/>
            <p14:sldId id="300"/>
            <p14:sldId id="305"/>
            <p14:sldId id="297"/>
            <p14:sldId id="298"/>
            <p14:sldId id="315"/>
            <p14:sldId id="301"/>
            <p14:sldId id="259"/>
            <p14:sldId id="279"/>
            <p14:sldId id="293"/>
            <p14:sldId id="307"/>
            <p14:sldId id="308"/>
            <p14:sldId id="310"/>
            <p14:sldId id="311"/>
            <p14:sldId id="312"/>
            <p14:sldId id="313"/>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28"/>
    <p:restoredTop sz="78496"/>
  </p:normalViewPr>
  <p:slideViewPr>
    <p:cSldViewPr snapToGrid="0">
      <p:cViewPr varScale="1">
        <p:scale>
          <a:sx n="118" d="100"/>
          <a:sy n="118" d="100"/>
        </p:scale>
        <p:origin x="88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4e71050121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4e71050121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In tech terms, we call this a continuous commit log.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So what’s the business value of all this?  Well, there are two distinct values and I’ll talk about them one by one. </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7617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4f8de08d5a_1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5" name="Google Shape;2285;g4f8de08d5a_1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sz="1400">
              <a:latin typeface="Roboto"/>
              <a:ea typeface="Roboto"/>
              <a:cs typeface="Roboto"/>
              <a:sym typeface="Roboto"/>
            </a:endParaRPr>
          </a:p>
        </p:txBody>
      </p:sp>
    </p:spTree>
    <p:extLst>
      <p:ext uri="{BB962C8B-B14F-4D97-AF65-F5344CB8AC3E}">
        <p14:creationId xmlns:p14="http://schemas.microsoft.com/office/powerpoint/2010/main" val="3872116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4e71050121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4e71050121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Here is an open-source depiction of an Event Streaming platform with connecting systems.  You’ll see the 4 central elements of Apache Kafka, which includes core Kafka, Clients, Kafka Connect, and Kafka Streams.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You’ll see how an event streaming platform sits at the center of your applications and data infrastructure, connecting to other systems such as Data Warehouse, Hadoop, or custom apps, 3rd party apps, as well as to your event-driven applications.  For this reason, customers have referred to it as the Central Nervous System of their enterprise.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Lastly, it’s important to note that the diagram here represents what this looks like from an open source perspective.  As you know, in order to succeed with any open source solution, there is a significant amount of work and custom development you as a customer would have to do.</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4899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We’re going to be talking a lot today about Stream Processing, and how KSQL </a:t>
            </a:r>
            <a:r>
              <a:rPr dirty="0" err="1"/>
              <a:t>imakes</a:t>
            </a:r>
            <a:r>
              <a:rPr dirty="0"/>
              <a:t> it really easy to do for data flowing through your Kafka systems.</a:t>
            </a:r>
          </a:p>
          <a:p>
            <a:r>
              <a:rPr dirty="0"/>
              <a:t>But before we dive into that, let’s take a quick moment to clarify, by means of an analogy, what we mean by Stream Processing in the first place.</a:t>
            </a:r>
          </a:p>
          <a:p>
            <a:endParaRPr dirty="0"/>
          </a:p>
          <a:p>
            <a:r>
              <a:rPr dirty="0"/>
              <a:t>I’m sure we’re all familiar with something like this, right ? When Unix pipes were invented by Douglas McIlroy, and added to Unix all the way back in 1973, they gave us this great new ability to stream the output of one shell command straight into the input of another.</a:t>
            </a:r>
          </a:p>
          <a:p>
            <a:endParaRPr dirty="0"/>
          </a:p>
          <a:p>
            <a:r>
              <a:rPr dirty="0"/>
              <a:t>In many ways pipes are analogs of how we use </a:t>
            </a:r>
            <a:r>
              <a:rPr dirty="0" err="1"/>
              <a:t>kafka</a:t>
            </a:r>
            <a:r>
              <a:rPr dirty="0"/>
              <a:t> topics in a modern data architecture – they transport data between discrete systems and processes. The difference of course is that </a:t>
            </a:r>
            <a:r>
              <a:rPr dirty="0" err="1"/>
              <a:t>kafka</a:t>
            </a:r>
            <a:r>
              <a:rPr dirty="0"/>
              <a:t> topics are not 1-1 channels but rather many-many. And of course they run in a distributed system at massive scale. But the analogy holds  in this diagram we can think of the pipes as being the actual topics</a:t>
            </a:r>
          </a:p>
          <a:p>
            <a:r>
              <a:rPr dirty="0"/>
              <a:t>&lt;CLICK&gt;</a:t>
            </a:r>
          </a:p>
          <a:p>
            <a:r>
              <a:rPr dirty="0"/>
              <a:t>The redirect operators which feed data into the chain or sink it at the output end may be Kafka Connectors for </a:t>
            </a:r>
            <a:r>
              <a:rPr dirty="0" err="1"/>
              <a:t>mysql</a:t>
            </a:r>
            <a:r>
              <a:rPr dirty="0"/>
              <a:t> or </a:t>
            </a:r>
            <a:r>
              <a:rPr dirty="0" err="1"/>
              <a:t>hdfs</a:t>
            </a:r>
            <a:r>
              <a:rPr dirty="0"/>
              <a:t> or s3 or your own custom applications</a:t>
            </a:r>
          </a:p>
          <a:p>
            <a:r>
              <a:rPr dirty="0"/>
              <a:t>&lt;CLICK&gt;</a:t>
            </a:r>
          </a:p>
          <a:p>
            <a:r>
              <a:rPr dirty="0"/>
              <a:t>And the programs or operations which run on the data in-between the pipes are stream processors – they take a stream of input data and transform or filter it, then pass along their output to the next process. The distributed-systems </a:t>
            </a:r>
            <a:r>
              <a:rPr dirty="0" err="1"/>
              <a:t>verion</a:t>
            </a:r>
            <a:r>
              <a:rPr dirty="0"/>
              <a:t> of this idea is what we mean we talk about Stream Processing.</a:t>
            </a:r>
          </a:p>
        </p:txBody>
      </p:sp>
    </p:spTree>
    <p:extLst>
      <p:ext uri="{BB962C8B-B14F-4D97-AF65-F5344CB8AC3E}">
        <p14:creationId xmlns:p14="http://schemas.microsoft.com/office/powerpoint/2010/main" val="2142762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a:lnSpc>
                <a:spcPct val="80000"/>
              </a:lnSpc>
              <a:defRPr sz="2200">
                <a:solidFill>
                  <a:srgbClr val="000000"/>
                </a:solidFill>
                <a:latin typeface="Avenir Book"/>
                <a:ea typeface="Avenir Book"/>
                <a:cs typeface="Avenir Book"/>
                <a:sym typeface="Avenir Book"/>
              </a:defRPr>
            </a:lvl1pPr>
          </a:lstStyle>
          <a:p>
            <a:r>
              <a:t>Not only does a Streaming Platform power scalable messaging, but it also serves as the foundation for building Streaming Data Pipelines, Take Kafka’s Connect API for instance. Today you can build streaming data pipelines with a growing ecosystem of Kafka connectors to all sorts of systems. Kafka Connect does all the hard work, that every connector can then leverage. This platform-centric approach really simplifies data pipelines.</a:t>
            </a:r>
          </a:p>
        </p:txBody>
      </p:sp>
    </p:spTree>
    <p:extLst>
      <p:ext uri="{BB962C8B-B14F-4D97-AF65-F5344CB8AC3E}">
        <p14:creationId xmlns:p14="http://schemas.microsoft.com/office/powerpoint/2010/main" val="1129953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This is one of the </a:t>
            </a:r>
            <a:r>
              <a:rPr lang="en-US" dirty="0" err="1"/>
              <a:t>WesternElectric</a:t>
            </a:r>
            <a:r>
              <a:rPr lang="en-US" dirty="0"/>
              <a:t> / </a:t>
            </a:r>
            <a:r>
              <a:rPr lang="en-US" dirty="0" err="1"/>
              <a:t>ControlChart</a:t>
            </a:r>
            <a:r>
              <a:rPr lang="en-US" dirty="0"/>
              <a:t> rules. Check to see if the current sensor reading is more than 3 standard deviations away from the mean.</a:t>
            </a:r>
          </a:p>
        </p:txBody>
      </p:sp>
    </p:spTree>
    <p:extLst>
      <p:ext uri="{BB962C8B-B14F-4D97-AF65-F5344CB8AC3E}">
        <p14:creationId xmlns:p14="http://schemas.microsoft.com/office/powerpoint/2010/main" val="1722700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430be615f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430be615f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dd35531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4dd35531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27739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e71050121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e71050121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This new paradigm combined the best of both worlds to solve the problems we were facing.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[click for animation]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We could then do all the things we were used to doing on the desktop - which was mainly email and web browsing - but do it faster and on the go.  That was valuable, but not nearly the end of the story.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[click for animation]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true value of this paradigm shift was </a:t>
            </a:r>
            <a:r>
              <a:rPr lang="en" b="1" i="1" dirty="0">
                <a:solidFill>
                  <a:schemeClr val="dk1"/>
                </a:solidFill>
              </a:rPr>
              <a:t>the new generation of applications that emerged</a:t>
            </a:r>
            <a:r>
              <a:rPr lang="en" dirty="0">
                <a:solidFill>
                  <a:schemeClr val="dk1"/>
                </a:solidFill>
              </a:rPr>
              <a: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[click for animation]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We could never imagine applications like Instagram, FaceTime or Skype without high-speed Internet access everywhere. </a:t>
            </a:r>
            <a:r>
              <a:rPr lang="en" b="1" i="1" dirty="0">
                <a:solidFill>
                  <a:schemeClr val="dk1"/>
                </a:solidFill>
              </a:rPr>
              <a:t>And so we see that the emergence of these applications is what made ubiquitous internet access such an important, and business relevant, paradigm. Not just the fact that email, web browsing was available everywhere.</a:t>
            </a:r>
            <a:endParaRPr b="1" i="1"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Now, coming back to our world of enterprise technology, a paradigm shift of similar magnitude and impact is happening in the area of enterprise applications and data. </a:t>
            </a:r>
            <a:endParaRPr dirty="0">
              <a:solidFill>
                <a:schemeClr val="dk1"/>
              </a:solidFill>
            </a:endParaRPr>
          </a:p>
          <a:p>
            <a:pPr marL="1371600" lvl="0" indent="0" algn="l" rtl="0">
              <a:lnSpc>
                <a:spcPct val="115000"/>
              </a:lnSpc>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17158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e71050121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e71050121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Right now, there are two models for data infrastructure.  First is the ETL/Data Integration model, where organizations move large amounts of stored data to data warehouses, databases, and Hadoop for use in data analytics.  This approach allows for high throughput data transfers, and is durable, persistent and maintains order.  However, this approach also has major drawbacks.  It is a batch transfer, is expensive, and is time consuming.  Reports are generally available from this approach well after the data is generated.  We often hear about reports being run at the end of the day --- and we ask, at the end of what day? The reality is, there is no end to the 24x7 business.  It’s pretty clear that the ETL/data integration model is simply not a fit for running your business in anything close to real-time.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other model is commonly known as messaging, and is meant to deliver data in real-time to applications.  The advantage of this model is that it is fast, or low-latency. However, this model has significant drawbacks.  It is difficult to scale for a high-throughput use case.  Also, in this model, data is transient and does not persist. This is a big problem, because if something goes wrong, there no history to replay and fix it.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Both of these models have their inherent downsides, but the situation is actually even worse.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5436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4e71050121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4e71050121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This is what your applications and data infrastructure looks like.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You’ll see two big problems here.  </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First is the maze of point-to-point connections.  Each of these is another potential integration to be developed and a potential point of failure. Even worse, as you move to microservices, the number of these point-to-point connections increases dramatically - making a bad scenario far worse.  </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second problem is that these two systems don’t talk to each other.  Therefore, it’s impossible to construct a view that spans across both your stored data as well as your real-time data.  Every application you build essentially has one eye closed, as there is a whole other world of data it cannot access.  </a:t>
            </a:r>
            <a:endParaRPr>
              <a:solidFill>
                <a:schemeClr val="dk1"/>
              </a:solidFill>
            </a:endParaRPr>
          </a:p>
        </p:txBody>
      </p:sp>
    </p:spTree>
    <p:extLst>
      <p:ext uri="{BB962C8B-B14F-4D97-AF65-F5344CB8AC3E}">
        <p14:creationId xmlns:p14="http://schemas.microsoft.com/office/powerpoint/2010/main" val="277449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4e71050121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4e71050121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Why do these problems exist?  It’s because today, the world is trained to think of data as one of two things --- either stored records in a database, or transient messages from a messaging system. </a:t>
            </a:r>
            <a:endParaRPr/>
          </a:p>
        </p:txBody>
      </p:sp>
    </p:spTree>
    <p:extLst>
      <p:ext uri="{BB962C8B-B14F-4D97-AF65-F5344CB8AC3E}">
        <p14:creationId xmlns:p14="http://schemas.microsoft.com/office/powerpoint/2010/main" val="46281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4e71050121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4e71050121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i="1">
                <a:solidFill>
                  <a:schemeClr val="dk1"/>
                </a:solidFill>
              </a:rPr>
              <a:t>Both of these are a complete mismatch to how you think about your business.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In the world of stored data, by the time you access and analyze stored data, it’s already out of date. This approach will never map with your business because your business is not best represented as a set of events that happened in the past. </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same, but opposite, logic applies to the world of messaging. Your business is not just a single message or data point that happens in a single moment. Without historical context, your message means nothing. </a:t>
            </a:r>
            <a:endParaRPr b="1"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33645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4e71050121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4e710501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This is where Event Streaming comes in.  </a:t>
            </a:r>
            <a:endParaRPr>
              <a:solidFill>
                <a:schemeClr val="dk1"/>
              </a:solidFill>
            </a:endParaRPr>
          </a:p>
          <a:p>
            <a:pPr marL="0" lvl="0" indent="0" algn="l" rtl="0">
              <a:lnSpc>
                <a:spcPct val="115000"/>
              </a:lnSpc>
              <a:spcBef>
                <a:spcPts val="0"/>
              </a:spcBef>
              <a:spcAft>
                <a:spcPts val="0"/>
              </a:spcAft>
              <a:buNone/>
            </a:pPr>
            <a:endParaRPr b="1" i="1">
              <a:solidFill>
                <a:schemeClr val="dk1"/>
              </a:solidFill>
            </a:endParaRPr>
          </a:p>
          <a:p>
            <a:pPr marL="0" lvl="0" indent="0" algn="l" rtl="0">
              <a:lnSpc>
                <a:spcPct val="115000"/>
              </a:lnSpc>
              <a:spcBef>
                <a:spcPts val="0"/>
              </a:spcBef>
              <a:spcAft>
                <a:spcPts val="0"/>
              </a:spcAft>
              <a:buNone/>
            </a:pPr>
            <a:r>
              <a:rPr lang="en" b="1" i="1">
                <a:solidFill>
                  <a:schemeClr val="dk1"/>
                </a:solidFill>
              </a:rPr>
              <a:t>The Event Streaming paradigm recognizes that your business is the totality of all the events that are occurring now </a:t>
            </a:r>
            <a:r>
              <a:rPr lang="en" b="1" i="1">
                <a:solidFill>
                  <a:srgbClr val="FF0000"/>
                </a:solidFill>
              </a:rPr>
              <a:t>and</a:t>
            </a:r>
            <a:r>
              <a:rPr lang="en" b="1" i="1">
                <a:solidFill>
                  <a:schemeClr val="dk1"/>
                </a:solidFill>
              </a:rPr>
              <a:t> that already occurred.</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So what Event Streaming does is take the best aspects of these two different systems that are built for different purposes, and build from the ground up an entirely new modern technology platform.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In order to do accomplish something of this scale, we had to fundamentally rethink the notion of data itself.  </a:t>
            </a:r>
            <a:endParaRPr>
              <a:solidFill>
                <a:schemeClr val="dk1"/>
              </a:solidFill>
            </a:endParaRPr>
          </a:p>
          <a:p>
            <a:pPr marL="457200" lvl="0" indent="0" algn="l" rtl="0">
              <a:lnSpc>
                <a:spcPct val="115000"/>
              </a:lnSpc>
              <a:spcBef>
                <a:spcPts val="0"/>
              </a:spcBef>
              <a:spcAft>
                <a:spcPts val="0"/>
              </a:spcAft>
              <a:buNone/>
            </a:pPr>
            <a:endParaRPr b="1" i="1">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425374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4e71050121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4e71050121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i="1">
                <a:solidFill>
                  <a:schemeClr val="dk1"/>
                </a:solidFill>
              </a:rPr>
              <a:t>What event streaming does is rethink data as not stored records or transient messages, but instead as a continually updating stream of events.  </a:t>
            </a: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This stream needs to be readily accessible, fast enough to handle events as they occur, and able to store events that previously occurred.  </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It essentially is a never-ending stream of events that is stored and continually being updating.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It gives you a real-time view of your data but also maintains full history of how your data has changed.</a:t>
            </a:r>
            <a:endParaRPr b="1" i="1">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9718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Title" type="title">
  <p:cSld name="TITLE">
    <p:spTree>
      <p:nvGrpSpPr>
        <p:cNvPr id="1" name="Shape 10"/>
        <p:cNvGrpSpPr/>
        <p:nvPr/>
      </p:nvGrpSpPr>
      <p:grpSpPr>
        <a:xfrm>
          <a:off x="0" y="0"/>
          <a:ext cx="0" cy="0"/>
          <a:chOff x="0" y="0"/>
          <a:chExt cx="0" cy="0"/>
        </a:xfrm>
      </p:grpSpPr>
      <p:sp>
        <p:nvSpPr>
          <p:cNvPr id="11" name="Google Shape;11;p2"/>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2"/>
          <p:cNvPicPr preferRelativeResize="0"/>
          <p:nvPr/>
        </p:nvPicPr>
        <p:blipFill rotWithShape="1">
          <a:blip r:embed="rId2">
            <a:alphaModFix/>
          </a:blip>
          <a:srcRect/>
          <a:stretch/>
        </p:blipFill>
        <p:spPr>
          <a:xfrm>
            <a:off x="365760" y="304800"/>
            <a:ext cx="1150800" cy="218520"/>
          </a:xfrm>
          <a:prstGeom prst="rect">
            <a:avLst/>
          </a:prstGeom>
          <a:noFill/>
          <a:ln>
            <a:noFill/>
          </a:ln>
        </p:spPr>
      </p:pic>
      <p:pic>
        <p:nvPicPr>
          <p:cNvPr id="13" name="Google Shape;13;p2"/>
          <p:cNvPicPr preferRelativeResize="0"/>
          <p:nvPr/>
        </p:nvPicPr>
        <p:blipFill rotWithShape="1">
          <a:blip r:embed="rId3">
            <a:alphaModFix amt="15000"/>
          </a:blip>
          <a:srcRect/>
          <a:stretch/>
        </p:blipFill>
        <p:spPr>
          <a:xfrm>
            <a:off x="7046548" y="304790"/>
            <a:ext cx="1545401" cy="1667664"/>
          </a:xfrm>
          <a:prstGeom prst="rect">
            <a:avLst/>
          </a:prstGeom>
          <a:noFill/>
          <a:ln>
            <a:noFill/>
          </a:ln>
        </p:spPr>
      </p:pic>
      <p:sp>
        <p:nvSpPr>
          <p:cNvPr id="14" name="Google Shape;14;p2"/>
          <p:cNvSpPr txBox="1">
            <a:spLocks noGrp="1"/>
          </p:cNvSpPr>
          <p:nvPr>
            <p:ph type="title"/>
          </p:nvPr>
        </p:nvSpPr>
        <p:spPr>
          <a:xfrm>
            <a:off x="348747" y="1923056"/>
            <a:ext cx="6697800" cy="1685100"/>
          </a:xfrm>
          <a:prstGeom prst="rect">
            <a:avLst/>
          </a:prstGeom>
          <a:noFill/>
          <a:ln>
            <a:noFill/>
          </a:ln>
        </p:spPr>
        <p:txBody>
          <a:bodyPr spcFirstLastPara="1" wrap="square" lIns="0" tIns="0" rIns="91425" bIns="0" anchor="t"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Roboto"/>
                <a:ea typeface="Roboto"/>
                <a:cs typeface="Roboto"/>
                <a:sym typeface="Roboto"/>
              </a:defRPr>
            </a:lvl9pPr>
          </a:lstStyle>
          <a:p>
            <a:endParaRPr/>
          </a:p>
        </p:txBody>
      </p:sp>
      <p:sp>
        <p:nvSpPr>
          <p:cNvPr id="15" name="Google Shape;15;p2"/>
          <p:cNvSpPr txBox="1">
            <a:spLocks noGrp="1"/>
          </p:cNvSpPr>
          <p:nvPr>
            <p:ph type="subTitle" idx="1"/>
          </p:nvPr>
        </p:nvSpPr>
        <p:spPr>
          <a:xfrm>
            <a:off x="348750" y="4292625"/>
            <a:ext cx="5943600" cy="514200"/>
          </a:xfrm>
          <a:prstGeom prst="rect">
            <a:avLst/>
          </a:prstGeom>
          <a:noFill/>
          <a:ln>
            <a:noFill/>
          </a:ln>
        </p:spPr>
        <p:txBody>
          <a:bodyPr spcFirstLastPara="1" wrap="square" lIns="0" tIns="0" rIns="91425" bIns="0" anchor="t" anchorCtr="0"/>
          <a:lstStyle>
            <a:lvl1pPr marR="0" lvl="0" algn="l" rtl="0">
              <a:lnSpc>
                <a:spcPct val="100000"/>
              </a:lnSpc>
              <a:spcBef>
                <a:spcPts val="0"/>
              </a:spcBef>
              <a:spcAft>
                <a:spcPts val="0"/>
              </a:spcAft>
              <a:buClr>
                <a:srgbClr val="000000"/>
              </a:buClr>
              <a:buSzPts val="1800"/>
              <a:buFont typeface="Roboto"/>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1800"/>
              <a:buFont typeface="Roboto"/>
              <a:buNone/>
              <a:defRPr sz="1800" b="0" i="0" u="none" strike="noStrike" cap="none">
                <a:solidFill>
                  <a:srgbClr val="000000"/>
                </a:solidFill>
                <a:latin typeface="Roboto"/>
                <a:ea typeface="Roboto"/>
                <a:cs typeface="Roboto"/>
                <a:sym typeface="Roboto"/>
              </a:defRPr>
            </a:lvl9pPr>
          </a:lstStyle>
          <a:p>
            <a:endParaRPr/>
          </a:p>
        </p:txBody>
      </p:sp>
      <p:sp>
        <p:nvSpPr>
          <p:cNvPr id="16" name="Google Shape;16;p2"/>
          <p:cNvSpPr/>
          <p:nvPr/>
        </p:nvSpPr>
        <p:spPr>
          <a:xfrm>
            <a:off x="348750" y="1848363"/>
            <a:ext cx="219600" cy="732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348750" y="4178400"/>
            <a:ext cx="219600" cy="732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4 Title&amp;Content_gradient">
  <p:cSld name="Title and Content_3_1_1_2_1">
    <p:bg>
      <p:bgPr>
        <a:noFill/>
        <a:effectLst/>
      </p:bgPr>
    </p:bg>
    <p:spTree>
      <p:nvGrpSpPr>
        <p:cNvPr id="1" name="Shape 91"/>
        <p:cNvGrpSpPr/>
        <p:nvPr/>
      </p:nvGrpSpPr>
      <p:grpSpPr>
        <a:xfrm>
          <a:off x="0" y="0"/>
          <a:ext cx="0" cy="0"/>
          <a:chOff x="0" y="0"/>
          <a:chExt cx="0" cy="0"/>
        </a:xfrm>
      </p:grpSpPr>
      <p:sp>
        <p:nvSpPr>
          <p:cNvPr id="92" name="Google Shape;92;p15"/>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5"/>
          <p:cNvSpPr txBox="1">
            <a:spLocks noGrp="1"/>
          </p:cNvSpPr>
          <p:nvPr>
            <p:ph type="title"/>
          </p:nvPr>
        </p:nvSpPr>
        <p:spPr>
          <a:xfrm>
            <a:off x="349475" y="685800"/>
            <a:ext cx="84492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pic>
        <p:nvPicPr>
          <p:cNvPr id="94" name="Google Shape;94;p15"/>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95" name="Google Shape;95;p15"/>
          <p:cNvSpPr txBox="1">
            <a:spLocks noGrp="1"/>
          </p:cNvSpPr>
          <p:nvPr>
            <p:ph type="body" idx="1"/>
          </p:nvPr>
        </p:nvSpPr>
        <p:spPr>
          <a:xfrm>
            <a:off x="349475" y="1051560"/>
            <a:ext cx="84627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cxnSp>
        <p:nvCxnSpPr>
          <p:cNvPr id="96" name="Google Shape;96;p15"/>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97" name="Google Shape;97;p15"/>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98" name="Google Shape;98;p15"/>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6 Title&amp;Content_50/50_white/orange ">
  <p:cSld name="TITLE_ONLY_1">
    <p:spTree>
      <p:nvGrpSpPr>
        <p:cNvPr id="1" name="Shape 99"/>
        <p:cNvGrpSpPr/>
        <p:nvPr/>
      </p:nvGrpSpPr>
      <p:grpSpPr>
        <a:xfrm>
          <a:off x="0" y="0"/>
          <a:ext cx="0" cy="0"/>
          <a:chOff x="0" y="0"/>
          <a:chExt cx="0" cy="0"/>
        </a:xfrm>
      </p:grpSpPr>
      <p:sp>
        <p:nvSpPr>
          <p:cNvPr id="100" name="Google Shape;100;p16"/>
          <p:cNvSpPr/>
          <p:nvPr/>
        </p:nvSpPr>
        <p:spPr>
          <a:xfrm>
            <a:off x="4572000" y="0"/>
            <a:ext cx="457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02" name="Google Shape;102;p16"/>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03" name="Google Shape;103;p16"/>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04" name="Google Shape;104;p16"/>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05" name="Google Shape;105;p16"/>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6 Title&amp;Content_50/50_orange/white">
  <p:cSld name="1_Title and Content_3">
    <p:spTree>
      <p:nvGrpSpPr>
        <p:cNvPr id="1" name="Shape 106"/>
        <p:cNvGrpSpPr/>
        <p:nvPr/>
      </p:nvGrpSpPr>
      <p:grpSpPr>
        <a:xfrm>
          <a:off x="0" y="0"/>
          <a:ext cx="0" cy="0"/>
          <a:chOff x="0" y="0"/>
          <a:chExt cx="0" cy="0"/>
        </a:xfrm>
      </p:grpSpPr>
      <p:sp>
        <p:nvSpPr>
          <p:cNvPr id="107" name="Google Shape;107;p17"/>
          <p:cNvSpPr/>
          <p:nvPr/>
        </p:nvSpPr>
        <p:spPr>
          <a:xfrm>
            <a:off x="-50" y="0"/>
            <a:ext cx="457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17"/>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09" name="Google Shape;109;p17"/>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10" name="Google Shape;110;p17"/>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6 Title&amp;Content_50/50_orange/white_whitetext">
  <p:cSld name="TITLE_ONLY_1_2">
    <p:spTree>
      <p:nvGrpSpPr>
        <p:cNvPr id="1" name="Shape 111"/>
        <p:cNvGrpSpPr/>
        <p:nvPr/>
      </p:nvGrpSpPr>
      <p:grpSpPr>
        <a:xfrm>
          <a:off x="0" y="0"/>
          <a:ext cx="0" cy="0"/>
          <a:chOff x="0" y="0"/>
          <a:chExt cx="0" cy="0"/>
        </a:xfrm>
      </p:grpSpPr>
      <p:sp>
        <p:nvSpPr>
          <p:cNvPr id="112" name="Google Shape;112;p18"/>
          <p:cNvSpPr/>
          <p:nvPr/>
        </p:nvSpPr>
        <p:spPr>
          <a:xfrm>
            <a:off x="-25" y="0"/>
            <a:ext cx="457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8"/>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14" name="Google Shape;114;p18"/>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pic>
        <p:nvPicPr>
          <p:cNvPr id="115" name="Google Shape;115;p18"/>
          <p:cNvPicPr preferRelativeResize="0"/>
          <p:nvPr/>
        </p:nvPicPr>
        <p:blipFill rotWithShape="1">
          <a:blip r:embed="rId2">
            <a:alphaModFix/>
          </a:blip>
          <a:srcRect/>
          <a:stretch/>
        </p:blipFill>
        <p:spPr>
          <a:xfrm>
            <a:off x="365760" y="210312"/>
            <a:ext cx="923305" cy="17369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6 Title&amp;Content_50/50_orange/white_whitetext 1">
  <p:cSld name="1_Title and Content_3_2">
    <p:spTree>
      <p:nvGrpSpPr>
        <p:cNvPr id="1" name="Shape 116"/>
        <p:cNvGrpSpPr/>
        <p:nvPr/>
      </p:nvGrpSpPr>
      <p:grpSpPr>
        <a:xfrm>
          <a:off x="0" y="0"/>
          <a:ext cx="0" cy="0"/>
          <a:chOff x="0" y="0"/>
          <a:chExt cx="0" cy="0"/>
        </a:xfrm>
      </p:grpSpPr>
      <p:sp>
        <p:nvSpPr>
          <p:cNvPr id="117" name="Google Shape;117;p19"/>
          <p:cNvSpPr/>
          <p:nvPr/>
        </p:nvSpPr>
        <p:spPr>
          <a:xfrm>
            <a:off x="4572000" y="0"/>
            <a:ext cx="457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9"/>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19" name="Google Shape;119;p19"/>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cxnSp>
        <p:nvCxnSpPr>
          <p:cNvPr id="120" name="Google Shape;120;p19"/>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21" name="Google Shape;121;p19"/>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22" name="Google Shape;122;p19"/>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6 Title&amp;Content_50/50_white/blue">
  <p:cSld name="TITLE_ONLY_1_1">
    <p:spTree>
      <p:nvGrpSpPr>
        <p:cNvPr id="1" name="Shape 123"/>
        <p:cNvGrpSpPr/>
        <p:nvPr/>
      </p:nvGrpSpPr>
      <p:grpSpPr>
        <a:xfrm>
          <a:off x="0" y="0"/>
          <a:ext cx="0" cy="0"/>
          <a:chOff x="0" y="0"/>
          <a:chExt cx="0" cy="0"/>
        </a:xfrm>
      </p:grpSpPr>
      <p:sp>
        <p:nvSpPr>
          <p:cNvPr id="124" name="Google Shape;124;p20"/>
          <p:cNvSpPr/>
          <p:nvPr/>
        </p:nvSpPr>
        <p:spPr>
          <a:xfrm>
            <a:off x="4572000" y="0"/>
            <a:ext cx="457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 name="Google Shape;125;p20"/>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26" name="Google Shape;126;p20"/>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27" name="Google Shape;127;p20"/>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28" name="Google Shape;128;p20"/>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29" name="Google Shape;129;p20"/>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6 Title&amp;Content_50/50_blue/white">
  <p:cSld name="1_Title and Content_3_1">
    <p:spTree>
      <p:nvGrpSpPr>
        <p:cNvPr id="1" name="Shape 130"/>
        <p:cNvGrpSpPr/>
        <p:nvPr/>
      </p:nvGrpSpPr>
      <p:grpSpPr>
        <a:xfrm>
          <a:off x="0" y="0"/>
          <a:ext cx="0" cy="0"/>
          <a:chOff x="0" y="0"/>
          <a:chExt cx="0" cy="0"/>
        </a:xfrm>
      </p:grpSpPr>
      <p:sp>
        <p:nvSpPr>
          <p:cNvPr id="131" name="Google Shape;131;p21"/>
          <p:cNvSpPr/>
          <p:nvPr/>
        </p:nvSpPr>
        <p:spPr>
          <a:xfrm>
            <a:off x="-50" y="0"/>
            <a:ext cx="457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21"/>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33" name="Google Shape;133;p21"/>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34" name="Google Shape;134;p21"/>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6 Title&amp;Content_50/50_blue/white_whitetext">
  <p:cSld name="TITLE_ONLY_1_2_1">
    <p:spTree>
      <p:nvGrpSpPr>
        <p:cNvPr id="1" name="Shape 135"/>
        <p:cNvGrpSpPr/>
        <p:nvPr/>
      </p:nvGrpSpPr>
      <p:grpSpPr>
        <a:xfrm>
          <a:off x="0" y="0"/>
          <a:ext cx="0" cy="0"/>
          <a:chOff x="0" y="0"/>
          <a:chExt cx="0" cy="0"/>
        </a:xfrm>
      </p:grpSpPr>
      <p:sp>
        <p:nvSpPr>
          <p:cNvPr id="136" name="Google Shape;136;p22"/>
          <p:cNvSpPr/>
          <p:nvPr/>
        </p:nvSpPr>
        <p:spPr>
          <a:xfrm>
            <a:off x="-25" y="0"/>
            <a:ext cx="457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2"/>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38" name="Google Shape;138;p22"/>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pic>
        <p:nvPicPr>
          <p:cNvPr id="139" name="Google Shape;139;p22"/>
          <p:cNvPicPr preferRelativeResize="0"/>
          <p:nvPr/>
        </p:nvPicPr>
        <p:blipFill rotWithShape="1">
          <a:blip r:embed="rId2">
            <a:alphaModFix/>
          </a:blip>
          <a:srcRect/>
          <a:stretch/>
        </p:blipFill>
        <p:spPr>
          <a:xfrm>
            <a:off x="365760" y="210312"/>
            <a:ext cx="923305" cy="1736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 Title&amp;Content_50/50_blue/white_whitetext 1">
  <p:cSld name="1_Title and Content_3_2_1">
    <p:spTree>
      <p:nvGrpSpPr>
        <p:cNvPr id="1" name="Shape 140"/>
        <p:cNvGrpSpPr/>
        <p:nvPr/>
      </p:nvGrpSpPr>
      <p:grpSpPr>
        <a:xfrm>
          <a:off x="0" y="0"/>
          <a:ext cx="0" cy="0"/>
          <a:chOff x="0" y="0"/>
          <a:chExt cx="0" cy="0"/>
        </a:xfrm>
      </p:grpSpPr>
      <p:sp>
        <p:nvSpPr>
          <p:cNvPr id="141" name="Google Shape;141;p23"/>
          <p:cNvSpPr/>
          <p:nvPr/>
        </p:nvSpPr>
        <p:spPr>
          <a:xfrm>
            <a:off x="4572000" y="0"/>
            <a:ext cx="457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3"/>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43" name="Google Shape;143;p23"/>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cxnSp>
        <p:nvCxnSpPr>
          <p:cNvPr id="144" name="Google Shape;144;p23"/>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45" name="Google Shape;145;p23"/>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46" name="Google Shape;146;p23"/>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6 Title&amp;Content_50/50_white/gradient">
  <p:cSld name="TITLE_ONLY_1_1_1">
    <p:spTree>
      <p:nvGrpSpPr>
        <p:cNvPr id="1" name="Shape 147"/>
        <p:cNvGrpSpPr/>
        <p:nvPr/>
      </p:nvGrpSpPr>
      <p:grpSpPr>
        <a:xfrm>
          <a:off x="0" y="0"/>
          <a:ext cx="0" cy="0"/>
          <a:chOff x="0" y="0"/>
          <a:chExt cx="0" cy="0"/>
        </a:xfrm>
      </p:grpSpPr>
      <p:sp>
        <p:nvSpPr>
          <p:cNvPr id="148" name="Google Shape;148;p24"/>
          <p:cNvSpPr/>
          <p:nvPr/>
        </p:nvSpPr>
        <p:spPr>
          <a:xfrm>
            <a:off x="-10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9" name="Google Shape;149;p24"/>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50" name="Google Shape;150;p24"/>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51" name="Google Shape;151;p24"/>
          <p:cNvSpPr/>
          <p:nvPr/>
        </p:nvSpPr>
        <p:spPr>
          <a:xfrm>
            <a:off x="-25"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4"/>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53" name="Google Shape;153;p24"/>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pic>
        <p:nvPicPr>
          <p:cNvPr id="154" name="Google Shape;154;p24"/>
          <p:cNvPicPr preferRelativeResize="0"/>
          <p:nvPr/>
        </p:nvPicPr>
        <p:blipFill rotWithShape="1">
          <a:blip r:embed="rId2">
            <a:alphaModFix/>
          </a:blip>
          <a:srcRect/>
          <a:stretch/>
        </p:blipFill>
        <p:spPr>
          <a:xfrm>
            <a:off x="365751" y="210450"/>
            <a:ext cx="919181" cy="174550"/>
          </a:xfrm>
          <a:prstGeom prst="rect">
            <a:avLst/>
          </a:prstGeom>
          <a:noFill/>
          <a:ln>
            <a:noFill/>
          </a:ln>
        </p:spPr>
      </p:pic>
      <p:sp>
        <p:nvSpPr>
          <p:cNvPr id="155" name="Google Shape;155;p24"/>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SectionTitle_orange">
  <p:cSld name="BLANK_1_2">
    <p:bg>
      <p:bgPr>
        <a:noFill/>
        <a:effectLst/>
      </p:bgPr>
    </p:bg>
    <p:spTree>
      <p:nvGrpSpPr>
        <p:cNvPr id="1" name="Shape 26"/>
        <p:cNvGrpSpPr/>
        <p:nvPr/>
      </p:nvGrpSpPr>
      <p:grpSpPr>
        <a:xfrm>
          <a:off x="0" y="0"/>
          <a:ext cx="0" cy="0"/>
          <a:chOff x="0" y="0"/>
          <a:chExt cx="0" cy="0"/>
        </a:xfrm>
      </p:grpSpPr>
      <p:sp>
        <p:nvSpPr>
          <p:cNvPr id="27" name="Google Shape;27;p4"/>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ctr" anchorCtr="0"/>
          <a:lstStyle>
            <a:lvl1pPr marR="0" lvl="0" algn="ctr" rtl="0">
              <a:lnSpc>
                <a:spcPct val="115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pic>
        <p:nvPicPr>
          <p:cNvPr id="29" name="Google Shape;29;p4"/>
          <p:cNvPicPr preferRelativeResize="0"/>
          <p:nvPr/>
        </p:nvPicPr>
        <p:blipFill rotWithShape="1">
          <a:blip r:embed="rId2">
            <a:alphaModFix/>
          </a:blip>
          <a:srcRect/>
          <a:stretch/>
        </p:blipFill>
        <p:spPr>
          <a:xfrm>
            <a:off x="365760" y="210312"/>
            <a:ext cx="923544" cy="173736"/>
          </a:xfrm>
          <a:prstGeom prst="rect">
            <a:avLst/>
          </a:prstGeom>
          <a:noFill/>
          <a:ln>
            <a:noFill/>
          </a:ln>
        </p:spPr>
      </p:pic>
      <p:cxnSp>
        <p:nvCxnSpPr>
          <p:cNvPr id="30" name="Google Shape;30;p4"/>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31" name="Google Shape;31;p4"/>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32" name="Google Shape;32;p4"/>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6 Title&amp;Content_50/50_gradient/white">
  <p:cSld name="1_Title and Content_3_1_1">
    <p:spTree>
      <p:nvGrpSpPr>
        <p:cNvPr id="1" name="Shape 156"/>
        <p:cNvGrpSpPr/>
        <p:nvPr/>
      </p:nvGrpSpPr>
      <p:grpSpPr>
        <a:xfrm>
          <a:off x="0" y="0"/>
          <a:ext cx="0" cy="0"/>
          <a:chOff x="0" y="0"/>
          <a:chExt cx="0" cy="0"/>
        </a:xfrm>
      </p:grpSpPr>
      <p:sp>
        <p:nvSpPr>
          <p:cNvPr id="157" name="Google Shape;157;p25"/>
          <p:cNvSpPr/>
          <p:nvPr/>
        </p:nvSpPr>
        <p:spPr>
          <a:xfrm>
            <a:off x="-5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5"/>
          <p:cNvSpPr/>
          <p:nvPr/>
        </p:nvSpPr>
        <p:spPr>
          <a:xfrm>
            <a:off x="457195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 name="Google Shape;159;p25"/>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60" name="Google Shape;160;p25"/>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61" name="Google Shape;161;p25"/>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62" name="Google Shape;162;p25"/>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163" name="Google Shape;163;p25"/>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164" name="Google Shape;164;p25"/>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6 Title&amp;Content_50/50_gradient/white_whitetext">
  <p:cSld name="TITLE_ONLY_1_2_1_1">
    <p:spTree>
      <p:nvGrpSpPr>
        <p:cNvPr id="1" name="Shape 165"/>
        <p:cNvGrpSpPr/>
        <p:nvPr/>
      </p:nvGrpSpPr>
      <p:grpSpPr>
        <a:xfrm>
          <a:off x="0" y="0"/>
          <a:ext cx="0" cy="0"/>
          <a:chOff x="0" y="0"/>
          <a:chExt cx="0" cy="0"/>
        </a:xfrm>
      </p:grpSpPr>
      <p:sp>
        <p:nvSpPr>
          <p:cNvPr id="166" name="Google Shape;166;p26"/>
          <p:cNvSpPr/>
          <p:nvPr/>
        </p:nvSpPr>
        <p:spPr>
          <a:xfrm>
            <a:off x="-5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457195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8" name="Google Shape;168;p26"/>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69" name="Google Shape;169;p26"/>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170" name="Google Shape;170;p26"/>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171" name="Google Shape;171;p26"/>
          <p:cNvSpPr txBox="1">
            <a:spLocks noGrp="1"/>
          </p:cNvSpPr>
          <p:nvPr>
            <p:ph type="title"/>
          </p:nvPr>
        </p:nvSpPr>
        <p:spPr>
          <a:xfrm>
            <a:off x="34947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72" name="Google Shape;172;p26"/>
          <p:cNvSpPr txBox="1">
            <a:spLocks noGrp="1"/>
          </p:cNvSpPr>
          <p:nvPr>
            <p:ph type="body" idx="1"/>
          </p:nvPr>
        </p:nvSpPr>
        <p:spPr>
          <a:xfrm>
            <a:off x="34947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173" name="Google Shape;173;p26"/>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6 Title&amp;Content_50/50_blue/white_whitetext 1 1">
  <p:cSld name="1_Title and Content_3_2_1_1">
    <p:spTree>
      <p:nvGrpSpPr>
        <p:cNvPr id="1" name="Shape 174"/>
        <p:cNvGrpSpPr/>
        <p:nvPr/>
      </p:nvGrpSpPr>
      <p:grpSpPr>
        <a:xfrm>
          <a:off x="0" y="0"/>
          <a:ext cx="0" cy="0"/>
          <a:chOff x="0" y="0"/>
          <a:chExt cx="0" cy="0"/>
        </a:xfrm>
      </p:grpSpPr>
      <p:sp>
        <p:nvSpPr>
          <p:cNvPr id="175" name="Google Shape;175;p27"/>
          <p:cNvSpPr/>
          <p:nvPr/>
        </p:nvSpPr>
        <p:spPr>
          <a:xfrm>
            <a:off x="-10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6" name="Google Shape;176;p27"/>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177" name="Google Shape;177;p27"/>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178" name="Google Shape;178;p27"/>
          <p:cNvSpPr/>
          <p:nvPr/>
        </p:nvSpPr>
        <p:spPr>
          <a:xfrm>
            <a:off x="-25"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9" name="Google Shape;179;p27"/>
          <p:cNvPicPr preferRelativeResize="0"/>
          <p:nvPr/>
        </p:nvPicPr>
        <p:blipFill rotWithShape="1">
          <a:blip r:embed="rId2">
            <a:alphaModFix/>
          </a:blip>
          <a:srcRect/>
          <a:stretch/>
        </p:blipFill>
        <p:spPr>
          <a:xfrm>
            <a:off x="365751" y="210450"/>
            <a:ext cx="919181" cy="174550"/>
          </a:xfrm>
          <a:prstGeom prst="rect">
            <a:avLst/>
          </a:prstGeom>
          <a:noFill/>
          <a:ln>
            <a:noFill/>
          </a:ln>
        </p:spPr>
      </p:pic>
      <p:sp>
        <p:nvSpPr>
          <p:cNvPr id="180" name="Google Shape;180;p27"/>
          <p:cNvSpPr txBox="1">
            <a:spLocks noGrp="1"/>
          </p:cNvSpPr>
          <p:nvPr>
            <p:ph type="title"/>
          </p:nvPr>
        </p:nvSpPr>
        <p:spPr>
          <a:xfrm>
            <a:off x="4934325" y="685800"/>
            <a:ext cx="38730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9pPr>
          </a:lstStyle>
          <a:p>
            <a:endParaRPr/>
          </a:p>
        </p:txBody>
      </p:sp>
      <p:sp>
        <p:nvSpPr>
          <p:cNvPr id="181" name="Google Shape;181;p27"/>
          <p:cNvSpPr txBox="1">
            <a:spLocks noGrp="1"/>
          </p:cNvSpPr>
          <p:nvPr>
            <p:ph type="body" idx="1"/>
          </p:nvPr>
        </p:nvSpPr>
        <p:spPr>
          <a:xfrm>
            <a:off x="4934325" y="1051560"/>
            <a:ext cx="38730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182" name="Google Shape;182;p27"/>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7 Title&amp;Content_33/66_orange">
  <p:cSld name="1_Title and Content_2_1_2_1_2_2">
    <p:spTree>
      <p:nvGrpSpPr>
        <p:cNvPr id="1" name="Shape 183"/>
        <p:cNvGrpSpPr/>
        <p:nvPr/>
      </p:nvGrpSpPr>
      <p:grpSpPr>
        <a:xfrm>
          <a:off x="0" y="0"/>
          <a:ext cx="0" cy="0"/>
          <a:chOff x="0" y="0"/>
          <a:chExt cx="0" cy="0"/>
        </a:xfrm>
      </p:grpSpPr>
      <p:sp>
        <p:nvSpPr>
          <p:cNvPr id="184" name="Google Shape;184;p28"/>
          <p:cNvSpPr/>
          <p:nvPr/>
        </p:nvSpPr>
        <p:spPr>
          <a:xfrm>
            <a:off x="0" y="0"/>
            <a:ext cx="328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28"/>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86" name="Google Shape;186;p28"/>
          <p:cNvSpPr txBox="1">
            <a:spLocks noGrp="1"/>
          </p:cNvSpPr>
          <p:nvPr>
            <p:ph type="title"/>
          </p:nvPr>
        </p:nvSpPr>
        <p:spPr>
          <a:xfrm>
            <a:off x="3631500" y="685800"/>
            <a:ext cx="51807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187" name="Google Shape;187;p28"/>
          <p:cNvSpPr txBox="1">
            <a:spLocks noGrp="1"/>
          </p:cNvSpPr>
          <p:nvPr>
            <p:ph type="body" idx="1"/>
          </p:nvPr>
        </p:nvSpPr>
        <p:spPr>
          <a:xfrm>
            <a:off x="3631500" y="1051560"/>
            <a:ext cx="51807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88" name="Google Shape;188;p28"/>
          <p:cNvSpPr txBox="1">
            <a:spLocks noGrp="1"/>
          </p:cNvSpPr>
          <p:nvPr>
            <p:ph type="title" idx="2"/>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189" name="Google Shape;189;p28"/>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7 Callouts2x2_33/66_orange ">
  <p:cSld name="1_Title and Content_2_1_1_1_1">
    <p:spTree>
      <p:nvGrpSpPr>
        <p:cNvPr id="1" name="Shape 190"/>
        <p:cNvGrpSpPr/>
        <p:nvPr/>
      </p:nvGrpSpPr>
      <p:grpSpPr>
        <a:xfrm>
          <a:off x="0" y="0"/>
          <a:ext cx="0" cy="0"/>
          <a:chOff x="0" y="0"/>
          <a:chExt cx="0" cy="0"/>
        </a:xfrm>
      </p:grpSpPr>
      <p:sp>
        <p:nvSpPr>
          <p:cNvPr id="191" name="Google Shape;191;p29"/>
          <p:cNvSpPr/>
          <p:nvPr/>
        </p:nvSpPr>
        <p:spPr>
          <a:xfrm>
            <a:off x="0" y="0"/>
            <a:ext cx="328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9"/>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193" name="Google Shape;193;p29"/>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194" name="Google Shape;194;p29"/>
          <p:cNvSpPr txBox="1">
            <a:spLocks noGrp="1"/>
          </p:cNvSpPr>
          <p:nvPr>
            <p:ph type="body" idx="1"/>
          </p:nvPr>
        </p:nvSpPr>
        <p:spPr>
          <a:xfrm>
            <a:off x="3631525"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95" name="Google Shape;195;p29"/>
          <p:cNvSpPr/>
          <p:nvPr/>
        </p:nvSpPr>
        <p:spPr>
          <a:xfrm>
            <a:off x="3631525" y="7726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9"/>
          <p:cNvSpPr txBox="1">
            <a:spLocks noGrp="1"/>
          </p:cNvSpPr>
          <p:nvPr>
            <p:ph type="body" idx="2"/>
          </p:nvPr>
        </p:nvSpPr>
        <p:spPr>
          <a:xfrm>
            <a:off x="6387450"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97" name="Google Shape;197;p29"/>
          <p:cNvSpPr/>
          <p:nvPr/>
        </p:nvSpPr>
        <p:spPr>
          <a:xfrm>
            <a:off x="6387550" y="7726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9"/>
          <p:cNvSpPr txBox="1">
            <a:spLocks noGrp="1"/>
          </p:cNvSpPr>
          <p:nvPr>
            <p:ph type="body" idx="3"/>
          </p:nvPr>
        </p:nvSpPr>
        <p:spPr>
          <a:xfrm>
            <a:off x="3631425"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199" name="Google Shape;199;p29"/>
          <p:cNvSpPr/>
          <p:nvPr/>
        </p:nvSpPr>
        <p:spPr>
          <a:xfrm>
            <a:off x="3631525" y="27874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9"/>
          <p:cNvSpPr txBox="1">
            <a:spLocks noGrp="1"/>
          </p:cNvSpPr>
          <p:nvPr>
            <p:ph type="body" idx="4"/>
          </p:nvPr>
        </p:nvSpPr>
        <p:spPr>
          <a:xfrm>
            <a:off x="6387450"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01" name="Google Shape;201;p29"/>
          <p:cNvSpPr/>
          <p:nvPr/>
        </p:nvSpPr>
        <p:spPr>
          <a:xfrm>
            <a:off x="6387550" y="27874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9"/>
          <p:cNvSpPr txBox="1">
            <a:spLocks noGrp="1"/>
          </p:cNvSpPr>
          <p:nvPr>
            <p:ph type="body" idx="5"/>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7 Callouts_2Row_33/66_orange ">
  <p:cSld name="1_Title and Content_2_1_1_1_1_3">
    <p:spTree>
      <p:nvGrpSpPr>
        <p:cNvPr id="1" name="Shape 203"/>
        <p:cNvGrpSpPr/>
        <p:nvPr/>
      </p:nvGrpSpPr>
      <p:grpSpPr>
        <a:xfrm>
          <a:off x="0" y="0"/>
          <a:ext cx="0" cy="0"/>
          <a:chOff x="0" y="0"/>
          <a:chExt cx="0" cy="0"/>
        </a:xfrm>
      </p:grpSpPr>
      <p:sp>
        <p:nvSpPr>
          <p:cNvPr id="204" name="Google Shape;204;p30"/>
          <p:cNvSpPr/>
          <p:nvPr/>
        </p:nvSpPr>
        <p:spPr>
          <a:xfrm>
            <a:off x="0" y="0"/>
            <a:ext cx="328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0"/>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06" name="Google Shape;206;p30"/>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07" name="Google Shape;207;p30"/>
          <p:cNvSpPr txBox="1">
            <a:spLocks noGrp="1"/>
          </p:cNvSpPr>
          <p:nvPr>
            <p:ph type="body" idx="1"/>
          </p:nvPr>
        </p:nvSpPr>
        <p:spPr>
          <a:xfrm>
            <a:off x="3631525" y="7726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08" name="Google Shape;208;p30"/>
          <p:cNvSpPr/>
          <p:nvPr/>
        </p:nvSpPr>
        <p:spPr>
          <a:xfrm>
            <a:off x="3631525" y="7726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0"/>
          <p:cNvSpPr txBox="1">
            <a:spLocks noGrp="1"/>
          </p:cNvSpPr>
          <p:nvPr>
            <p:ph type="body" idx="2"/>
          </p:nvPr>
        </p:nvSpPr>
        <p:spPr>
          <a:xfrm>
            <a:off x="3631525" y="27874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10" name="Google Shape;210;p30"/>
          <p:cNvSpPr/>
          <p:nvPr/>
        </p:nvSpPr>
        <p:spPr>
          <a:xfrm>
            <a:off x="3631525" y="27874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0"/>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7 Callouts_2col_33/66_orange ">
  <p:cSld name="1_Title and Content_2_1_1_1_1_2">
    <p:spTree>
      <p:nvGrpSpPr>
        <p:cNvPr id="1" name="Shape 212"/>
        <p:cNvGrpSpPr/>
        <p:nvPr/>
      </p:nvGrpSpPr>
      <p:grpSpPr>
        <a:xfrm>
          <a:off x="0" y="0"/>
          <a:ext cx="0" cy="0"/>
          <a:chOff x="0" y="0"/>
          <a:chExt cx="0" cy="0"/>
        </a:xfrm>
      </p:grpSpPr>
      <p:sp>
        <p:nvSpPr>
          <p:cNvPr id="213" name="Google Shape;213;p31"/>
          <p:cNvSpPr/>
          <p:nvPr/>
        </p:nvSpPr>
        <p:spPr>
          <a:xfrm>
            <a:off x="0" y="0"/>
            <a:ext cx="3282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1"/>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15" name="Google Shape;215;p31"/>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16" name="Google Shape;216;p31"/>
          <p:cNvSpPr txBox="1">
            <a:spLocks noGrp="1"/>
          </p:cNvSpPr>
          <p:nvPr>
            <p:ph type="body" idx="1"/>
          </p:nvPr>
        </p:nvSpPr>
        <p:spPr>
          <a:xfrm>
            <a:off x="3631525"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17" name="Google Shape;217;p31"/>
          <p:cNvSpPr/>
          <p:nvPr/>
        </p:nvSpPr>
        <p:spPr>
          <a:xfrm>
            <a:off x="3631525" y="7726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1"/>
          <p:cNvSpPr txBox="1">
            <a:spLocks noGrp="1"/>
          </p:cNvSpPr>
          <p:nvPr>
            <p:ph type="body" idx="2"/>
          </p:nvPr>
        </p:nvSpPr>
        <p:spPr>
          <a:xfrm>
            <a:off x="6387450"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19" name="Google Shape;219;p31"/>
          <p:cNvSpPr/>
          <p:nvPr/>
        </p:nvSpPr>
        <p:spPr>
          <a:xfrm>
            <a:off x="6387550" y="7726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1"/>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7 Callouts2x2_33/66_blue">
  <p:cSld name="1_Title and Content_2_1_1_1_1_4">
    <p:spTree>
      <p:nvGrpSpPr>
        <p:cNvPr id="1" name="Shape 228"/>
        <p:cNvGrpSpPr/>
        <p:nvPr/>
      </p:nvGrpSpPr>
      <p:grpSpPr>
        <a:xfrm>
          <a:off x="0" y="0"/>
          <a:ext cx="0" cy="0"/>
          <a:chOff x="0" y="0"/>
          <a:chExt cx="0" cy="0"/>
        </a:xfrm>
      </p:grpSpPr>
      <p:sp>
        <p:nvSpPr>
          <p:cNvPr id="229" name="Google Shape;229;p33"/>
          <p:cNvSpPr/>
          <p:nvPr/>
        </p:nvSpPr>
        <p:spPr>
          <a:xfrm>
            <a:off x="0" y="0"/>
            <a:ext cx="328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3"/>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31" name="Google Shape;231;p33"/>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32" name="Google Shape;232;p33"/>
          <p:cNvSpPr txBox="1">
            <a:spLocks noGrp="1"/>
          </p:cNvSpPr>
          <p:nvPr>
            <p:ph type="body" idx="1"/>
          </p:nvPr>
        </p:nvSpPr>
        <p:spPr>
          <a:xfrm>
            <a:off x="3631525"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33" name="Google Shape;233;p33"/>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3"/>
          <p:cNvSpPr txBox="1">
            <a:spLocks noGrp="1"/>
          </p:cNvSpPr>
          <p:nvPr>
            <p:ph type="body" idx="2"/>
          </p:nvPr>
        </p:nvSpPr>
        <p:spPr>
          <a:xfrm>
            <a:off x="6387450"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35" name="Google Shape;235;p33"/>
          <p:cNvSpPr/>
          <p:nvPr/>
        </p:nvSpPr>
        <p:spPr>
          <a:xfrm>
            <a:off x="6387550"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3"/>
          <p:cNvSpPr txBox="1">
            <a:spLocks noGrp="1"/>
          </p:cNvSpPr>
          <p:nvPr>
            <p:ph type="body" idx="3"/>
          </p:nvPr>
        </p:nvSpPr>
        <p:spPr>
          <a:xfrm>
            <a:off x="3631425"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37" name="Google Shape;237;p33"/>
          <p:cNvSpPr/>
          <p:nvPr/>
        </p:nvSpPr>
        <p:spPr>
          <a:xfrm>
            <a:off x="3631525"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3"/>
          <p:cNvSpPr txBox="1">
            <a:spLocks noGrp="1"/>
          </p:cNvSpPr>
          <p:nvPr>
            <p:ph type="body" idx="4"/>
          </p:nvPr>
        </p:nvSpPr>
        <p:spPr>
          <a:xfrm>
            <a:off x="6387450"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39" name="Google Shape;239;p33"/>
          <p:cNvSpPr/>
          <p:nvPr/>
        </p:nvSpPr>
        <p:spPr>
          <a:xfrm>
            <a:off x="6387550"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3"/>
          <p:cNvSpPr txBox="1">
            <a:spLocks noGrp="1"/>
          </p:cNvSpPr>
          <p:nvPr>
            <p:ph type="body" idx="5"/>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7 Callouts_2Row_33/66_blue">
  <p:cSld name="1_Title and Content_2_1_1_1_1_3_1">
    <p:spTree>
      <p:nvGrpSpPr>
        <p:cNvPr id="1" name="Shape 241"/>
        <p:cNvGrpSpPr/>
        <p:nvPr/>
      </p:nvGrpSpPr>
      <p:grpSpPr>
        <a:xfrm>
          <a:off x="0" y="0"/>
          <a:ext cx="0" cy="0"/>
          <a:chOff x="0" y="0"/>
          <a:chExt cx="0" cy="0"/>
        </a:xfrm>
      </p:grpSpPr>
      <p:sp>
        <p:nvSpPr>
          <p:cNvPr id="242" name="Google Shape;242;p34"/>
          <p:cNvSpPr/>
          <p:nvPr/>
        </p:nvSpPr>
        <p:spPr>
          <a:xfrm>
            <a:off x="0" y="0"/>
            <a:ext cx="328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4"/>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44" name="Google Shape;244;p34"/>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45" name="Google Shape;245;p34"/>
          <p:cNvSpPr txBox="1">
            <a:spLocks noGrp="1"/>
          </p:cNvSpPr>
          <p:nvPr>
            <p:ph type="body" idx="1"/>
          </p:nvPr>
        </p:nvSpPr>
        <p:spPr>
          <a:xfrm>
            <a:off x="3631525" y="7726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46" name="Google Shape;246;p34"/>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4"/>
          <p:cNvSpPr txBox="1">
            <a:spLocks noGrp="1"/>
          </p:cNvSpPr>
          <p:nvPr>
            <p:ph type="body" idx="2"/>
          </p:nvPr>
        </p:nvSpPr>
        <p:spPr>
          <a:xfrm>
            <a:off x="3631425" y="27874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48" name="Google Shape;248;p34"/>
          <p:cNvSpPr/>
          <p:nvPr/>
        </p:nvSpPr>
        <p:spPr>
          <a:xfrm>
            <a:off x="3631525"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4"/>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7 Callouts_2col_33/66_blue">
  <p:cSld name="1_Title and Content_2_1_1_1_1_2_1">
    <p:spTree>
      <p:nvGrpSpPr>
        <p:cNvPr id="1" name="Shape 250"/>
        <p:cNvGrpSpPr/>
        <p:nvPr/>
      </p:nvGrpSpPr>
      <p:grpSpPr>
        <a:xfrm>
          <a:off x="0" y="0"/>
          <a:ext cx="0" cy="0"/>
          <a:chOff x="0" y="0"/>
          <a:chExt cx="0" cy="0"/>
        </a:xfrm>
      </p:grpSpPr>
      <p:sp>
        <p:nvSpPr>
          <p:cNvPr id="251" name="Google Shape;251;p35"/>
          <p:cNvSpPr/>
          <p:nvPr/>
        </p:nvSpPr>
        <p:spPr>
          <a:xfrm>
            <a:off x="0" y="0"/>
            <a:ext cx="3282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5"/>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53" name="Google Shape;253;p35"/>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54" name="Google Shape;254;p35"/>
          <p:cNvSpPr txBox="1">
            <a:spLocks noGrp="1"/>
          </p:cNvSpPr>
          <p:nvPr>
            <p:ph type="body" idx="1"/>
          </p:nvPr>
        </p:nvSpPr>
        <p:spPr>
          <a:xfrm>
            <a:off x="3631525"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55" name="Google Shape;255;p35"/>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5"/>
          <p:cNvSpPr txBox="1">
            <a:spLocks noGrp="1"/>
          </p:cNvSpPr>
          <p:nvPr>
            <p:ph type="body" idx="2"/>
          </p:nvPr>
        </p:nvSpPr>
        <p:spPr>
          <a:xfrm>
            <a:off x="6387450"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57" name="Google Shape;257;p35"/>
          <p:cNvSpPr/>
          <p:nvPr/>
        </p:nvSpPr>
        <p:spPr>
          <a:xfrm>
            <a:off x="6387550"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5"/>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 SectionTitle_white">
  <p:cSld name="BLANK_1_2_3">
    <p:bg>
      <p:bgPr>
        <a:no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ctr" anchorCtr="0"/>
          <a:lstStyle>
            <a:lvl1pPr marR="0" lvl="0" algn="ctr" rtl="0">
              <a:lnSpc>
                <a:spcPct val="115000"/>
              </a:lnSpc>
              <a:spcBef>
                <a:spcPts val="0"/>
              </a:spcBef>
              <a:spcAft>
                <a:spcPts val="0"/>
              </a:spcAft>
              <a:buClr>
                <a:srgbClr val="FF671F"/>
              </a:buClr>
              <a:buSzPts val="4000"/>
              <a:buFont typeface="Roboto"/>
              <a:buNone/>
              <a:defRPr sz="4000" b="1" i="0" u="none" strike="noStrike" cap="none">
                <a:solidFill>
                  <a:srgbClr val="FF671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7 Title&amp;Content_33/66_gradient">
  <p:cSld name="1_Title and Content_2_1_2_1_2_1_1">
    <p:spTree>
      <p:nvGrpSpPr>
        <p:cNvPr id="1" name="Shape 259"/>
        <p:cNvGrpSpPr/>
        <p:nvPr/>
      </p:nvGrpSpPr>
      <p:grpSpPr>
        <a:xfrm>
          <a:off x="0" y="0"/>
          <a:ext cx="0" cy="0"/>
          <a:chOff x="0" y="0"/>
          <a:chExt cx="0" cy="0"/>
        </a:xfrm>
      </p:grpSpPr>
      <p:sp>
        <p:nvSpPr>
          <p:cNvPr id="260" name="Google Shape;260;p36"/>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6"/>
          <p:cNvSpPr/>
          <p:nvPr/>
        </p:nvSpPr>
        <p:spPr>
          <a:xfrm>
            <a:off x="3282000" y="0"/>
            <a:ext cx="586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6"/>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263" name="Google Shape;263;p36"/>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pic>
        <p:nvPicPr>
          <p:cNvPr id="264" name="Google Shape;264;p36"/>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65" name="Google Shape;265;p36"/>
          <p:cNvSpPr txBox="1">
            <a:spLocks noGrp="1"/>
          </p:cNvSpPr>
          <p:nvPr>
            <p:ph type="title"/>
          </p:nvPr>
        </p:nvSpPr>
        <p:spPr>
          <a:xfrm>
            <a:off x="3631500" y="685800"/>
            <a:ext cx="51807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266" name="Google Shape;266;p36"/>
          <p:cNvSpPr txBox="1">
            <a:spLocks noGrp="1"/>
          </p:cNvSpPr>
          <p:nvPr>
            <p:ph type="body" idx="1"/>
          </p:nvPr>
        </p:nvSpPr>
        <p:spPr>
          <a:xfrm>
            <a:off x="3631500" y="1051560"/>
            <a:ext cx="5180700" cy="3085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67" name="Google Shape;267;p36"/>
          <p:cNvSpPr txBox="1">
            <a:spLocks noGrp="1"/>
          </p:cNvSpPr>
          <p:nvPr>
            <p:ph type="title" idx="2"/>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268" name="Google Shape;268;p36"/>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269" name="Google Shape;269;p36"/>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7 Callouts2x2_33/66_gradient">
  <p:cSld name="1_Title and Content_2_1_1_1_1_4_1">
    <p:spTree>
      <p:nvGrpSpPr>
        <p:cNvPr id="1" name="Shape 270"/>
        <p:cNvGrpSpPr/>
        <p:nvPr/>
      </p:nvGrpSpPr>
      <p:grpSpPr>
        <a:xfrm>
          <a:off x="0" y="0"/>
          <a:ext cx="0" cy="0"/>
          <a:chOff x="0" y="0"/>
          <a:chExt cx="0" cy="0"/>
        </a:xfrm>
      </p:grpSpPr>
      <p:sp>
        <p:nvSpPr>
          <p:cNvPr id="271" name="Google Shape;271;p37"/>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a:off x="3282000" y="0"/>
            <a:ext cx="586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274" name="Google Shape;274;p37"/>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275" name="Google Shape;275;p37"/>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276" name="Google Shape;276;p37"/>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277" name="Google Shape;277;p37"/>
          <p:cNvSpPr txBox="1">
            <a:spLocks noGrp="1"/>
          </p:cNvSpPr>
          <p:nvPr>
            <p:ph type="body" idx="1"/>
          </p:nvPr>
        </p:nvSpPr>
        <p:spPr>
          <a:xfrm>
            <a:off x="3631525"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78" name="Google Shape;278;p37"/>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7"/>
          <p:cNvSpPr txBox="1">
            <a:spLocks noGrp="1"/>
          </p:cNvSpPr>
          <p:nvPr>
            <p:ph type="body" idx="2"/>
          </p:nvPr>
        </p:nvSpPr>
        <p:spPr>
          <a:xfrm>
            <a:off x="6387450" y="7726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80" name="Google Shape;280;p37"/>
          <p:cNvSpPr/>
          <p:nvPr/>
        </p:nvSpPr>
        <p:spPr>
          <a:xfrm>
            <a:off x="6387550"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7"/>
          <p:cNvSpPr txBox="1">
            <a:spLocks noGrp="1"/>
          </p:cNvSpPr>
          <p:nvPr>
            <p:ph type="body" idx="3"/>
          </p:nvPr>
        </p:nvSpPr>
        <p:spPr>
          <a:xfrm>
            <a:off x="3631425"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82" name="Google Shape;282;p37"/>
          <p:cNvSpPr/>
          <p:nvPr/>
        </p:nvSpPr>
        <p:spPr>
          <a:xfrm>
            <a:off x="3631525"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txBox="1">
            <a:spLocks noGrp="1"/>
          </p:cNvSpPr>
          <p:nvPr>
            <p:ph type="body" idx="4"/>
          </p:nvPr>
        </p:nvSpPr>
        <p:spPr>
          <a:xfrm>
            <a:off x="6387450" y="2787400"/>
            <a:ext cx="24066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84" name="Google Shape;284;p37"/>
          <p:cNvSpPr/>
          <p:nvPr/>
        </p:nvSpPr>
        <p:spPr>
          <a:xfrm>
            <a:off x="6387550"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7"/>
          <p:cNvSpPr txBox="1">
            <a:spLocks noGrp="1"/>
          </p:cNvSpPr>
          <p:nvPr>
            <p:ph type="body" idx="5"/>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286" name="Google Shape;286;p37"/>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7 Callouts_2Row_33/66_gradient">
  <p:cSld name="1_Title and Content_2_1_1_1_1_3_1_1">
    <p:spTree>
      <p:nvGrpSpPr>
        <p:cNvPr id="1" name="Shape 287"/>
        <p:cNvGrpSpPr/>
        <p:nvPr/>
      </p:nvGrpSpPr>
      <p:grpSpPr>
        <a:xfrm>
          <a:off x="0" y="0"/>
          <a:ext cx="0" cy="0"/>
          <a:chOff x="0" y="0"/>
          <a:chExt cx="0" cy="0"/>
        </a:xfrm>
      </p:grpSpPr>
      <p:sp>
        <p:nvSpPr>
          <p:cNvPr id="288" name="Google Shape;288;p38"/>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8"/>
          <p:cNvSpPr/>
          <p:nvPr/>
        </p:nvSpPr>
        <p:spPr>
          <a:xfrm>
            <a:off x="3282000" y="0"/>
            <a:ext cx="586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8"/>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291" name="Google Shape;291;p38"/>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292" name="Google Shape;292;p38"/>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293" name="Google Shape;293;p38"/>
          <p:cNvSpPr txBox="1">
            <a:spLocks noGrp="1"/>
          </p:cNvSpPr>
          <p:nvPr>
            <p:ph type="body" idx="1"/>
          </p:nvPr>
        </p:nvSpPr>
        <p:spPr>
          <a:xfrm>
            <a:off x="3631525" y="7726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94" name="Google Shape;294;p38"/>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8"/>
          <p:cNvSpPr txBox="1">
            <a:spLocks noGrp="1"/>
          </p:cNvSpPr>
          <p:nvPr>
            <p:ph type="body" idx="2"/>
          </p:nvPr>
        </p:nvSpPr>
        <p:spPr>
          <a:xfrm>
            <a:off x="3631425" y="2787400"/>
            <a:ext cx="5163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296" name="Google Shape;296;p38"/>
          <p:cNvSpPr/>
          <p:nvPr/>
        </p:nvSpPr>
        <p:spPr>
          <a:xfrm>
            <a:off x="3631525" y="27874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8"/>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298" name="Google Shape;298;p38"/>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7 Callouts_2col_33/66_gradient">
  <p:cSld name="1_Title and Content_2_1_1_1_1_2_1_1">
    <p:spTree>
      <p:nvGrpSpPr>
        <p:cNvPr id="1" name="Shape 299"/>
        <p:cNvGrpSpPr/>
        <p:nvPr/>
      </p:nvGrpSpPr>
      <p:grpSpPr>
        <a:xfrm>
          <a:off x="0" y="0"/>
          <a:ext cx="0" cy="0"/>
          <a:chOff x="0" y="0"/>
          <a:chExt cx="0" cy="0"/>
        </a:xfrm>
      </p:grpSpPr>
      <p:sp>
        <p:nvSpPr>
          <p:cNvPr id="300" name="Google Shape;300;p39"/>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9"/>
          <p:cNvSpPr/>
          <p:nvPr/>
        </p:nvSpPr>
        <p:spPr>
          <a:xfrm>
            <a:off x="3282000" y="0"/>
            <a:ext cx="586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9"/>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pic>
        <p:nvPicPr>
          <p:cNvPr id="303" name="Google Shape;303;p39"/>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304" name="Google Shape;304;p39"/>
          <p:cNvSpPr txBox="1">
            <a:spLocks noGrp="1"/>
          </p:cNvSpPr>
          <p:nvPr>
            <p:ph type="body" idx="1"/>
          </p:nvPr>
        </p:nvSpPr>
        <p:spPr>
          <a:xfrm>
            <a:off x="3631525"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05" name="Google Shape;305;p39"/>
          <p:cNvSpPr/>
          <p:nvPr/>
        </p:nvSpPr>
        <p:spPr>
          <a:xfrm>
            <a:off x="3631525"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9"/>
          <p:cNvSpPr txBox="1">
            <a:spLocks noGrp="1"/>
          </p:cNvSpPr>
          <p:nvPr>
            <p:ph type="body" idx="2"/>
          </p:nvPr>
        </p:nvSpPr>
        <p:spPr>
          <a:xfrm>
            <a:off x="6387450" y="772600"/>
            <a:ext cx="2406600" cy="40332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07" name="Google Shape;307;p39"/>
          <p:cNvSpPr/>
          <p:nvPr/>
        </p:nvSpPr>
        <p:spPr>
          <a:xfrm>
            <a:off x="6387550" y="7726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9"/>
          <p:cNvSpPr txBox="1">
            <a:spLocks noGrp="1"/>
          </p:cNvSpPr>
          <p:nvPr>
            <p:ph type="body" idx="3"/>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309" name="Google Shape;309;p39"/>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10" name="Google Shape;310;p39"/>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11" name="Google Shape;311;p39"/>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7 Callouts_3Col_orange ">
  <p:cSld name="1_Title and Content_2_1_1_1_1_1">
    <p:spTree>
      <p:nvGrpSpPr>
        <p:cNvPr id="1" name="Shape 312"/>
        <p:cNvGrpSpPr/>
        <p:nvPr/>
      </p:nvGrpSpPr>
      <p:grpSpPr>
        <a:xfrm>
          <a:off x="0" y="0"/>
          <a:ext cx="0" cy="0"/>
          <a:chOff x="0" y="0"/>
          <a:chExt cx="0" cy="0"/>
        </a:xfrm>
      </p:grpSpPr>
      <p:sp>
        <p:nvSpPr>
          <p:cNvPr id="313" name="Google Shape;313;p40"/>
          <p:cNvSpPr txBox="1">
            <a:spLocks noGrp="1"/>
          </p:cNvSpPr>
          <p:nvPr>
            <p:ph type="body" idx="1"/>
          </p:nvPr>
        </p:nvSpPr>
        <p:spPr>
          <a:xfrm>
            <a:off x="462675"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14" name="Google Shape;314;p40"/>
          <p:cNvSpPr/>
          <p:nvPr/>
        </p:nvSpPr>
        <p:spPr>
          <a:xfrm>
            <a:off x="462675" y="17473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0"/>
          <p:cNvSpPr txBox="1">
            <a:spLocks noGrp="1"/>
          </p:cNvSpPr>
          <p:nvPr>
            <p:ph type="body" idx="2"/>
          </p:nvPr>
        </p:nvSpPr>
        <p:spPr>
          <a:xfrm>
            <a:off x="3394050"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16" name="Google Shape;316;p40"/>
          <p:cNvSpPr/>
          <p:nvPr/>
        </p:nvSpPr>
        <p:spPr>
          <a:xfrm>
            <a:off x="3394150" y="17473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40"/>
          <p:cNvSpPr txBox="1">
            <a:spLocks noGrp="1"/>
          </p:cNvSpPr>
          <p:nvPr>
            <p:ph type="title"/>
          </p:nvPr>
        </p:nvSpPr>
        <p:spPr>
          <a:xfrm>
            <a:off x="349475" y="685800"/>
            <a:ext cx="84627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318" name="Google Shape;318;p40"/>
          <p:cNvSpPr txBox="1">
            <a:spLocks noGrp="1"/>
          </p:cNvSpPr>
          <p:nvPr>
            <p:ph type="body" idx="3"/>
          </p:nvPr>
        </p:nvSpPr>
        <p:spPr>
          <a:xfrm>
            <a:off x="6325500"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19" name="Google Shape;319;p40"/>
          <p:cNvSpPr/>
          <p:nvPr/>
        </p:nvSpPr>
        <p:spPr>
          <a:xfrm>
            <a:off x="6325600" y="1747300"/>
            <a:ext cx="219600" cy="73200"/>
          </a:xfrm>
          <a:prstGeom prst="roundRect">
            <a:avLst>
              <a:gd name="adj" fmla="val 50000"/>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7 Callouts_3Col_blue">
  <p:cSld name="1_Title and Content_2_1_1_1_1_1_1">
    <p:spTree>
      <p:nvGrpSpPr>
        <p:cNvPr id="1" name="Shape 320"/>
        <p:cNvGrpSpPr/>
        <p:nvPr/>
      </p:nvGrpSpPr>
      <p:grpSpPr>
        <a:xfrm>
          <a:off x="0" y="0"/>
          <a:ext cx="0" cy="0"/>
          <a:chOff x="0" y="0"/>
          <a:chExt cx="0" cy="0"/>
        </a:xfrm>
      </p:grpSpPr>
      <p:sp>
        <p:nvSpPr>
          <p:cNvPr id="321" name="Google Shape;321;p41"/>
          <p:cNvSpPr txBox="1">
            <a:spLocks noGrp="1"/>
          </p:cNvSpPr>
          <p:nvPr>
            <p:ph type="body" idx="1"/>
          </p:nvPr>
        </p:nvSpPr>
        <p:spPr>
          <a:xfrm>
            <a:off x="462675"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22" name="Google Shape;322;p41"/>
          <p:cNvSpPr/>
          <p:nvPr/>
        </p:nvSpPr>
        <p:spPr>
          <a:xfrm>
            <a:off x="462675" y="17473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1"/>
          <p:cNvSpPr txBox="1">
            <a:spLocks noGrp="1"/>
          </p:cNvSpPr>
          <p:nvPr>
            <p:ph type="body" idx="2"/>
          </p:nvPr>
        </p:nvSpPr>
        <p:spPr>
          <a:xfrm>
            <a:off x="3394050"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24" name="Google Shape;324;p41"/>
          <p:cNvSpPr/>
          <p:nvPr/>
        </p:nvSpPr>
        <p:spPr>
          <a:xfrm>
            <a:off x="3394150" y="17473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1"/>
          <p:cNvSpPr txBox="1">
            <a:spLocks noGrp="1"/>
          </p:cNvSpPr>
          <p:nvPr>
            <p:ph type="title"/>
          </p:nvPr>
        </p:nvSpPr>
        <p:spPr>
          <a:xfrm>
            <a:off x="349475" y="685800"/>
            <a:ext cx="84627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326" name="Google Shape;326;p41"/>
          <p:cNvSpPr txBox="1">
            <a:spLocks noGrp="1"/>
          </p:cNvSpPr>
          <p:nvPr>
            <p:ph type="body" idx="3"/>
          </p:nvPr>
        </p:nvSpPr>
        <p:spPr>
          <a:xfrm>
            <a:off x="6325500" y="1747300"/>
            <a:ext cx="2469000" cy="16653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
        <p:nvSpPr>
          <p:cNvPr id="327" name="Google Shape;327;p41"/>
          <p:cNvSpPr/>
          <p:nvPr/>
        </p:nvSpPr>
        <p:spPr>
          <a:xfrm>
            <a:off x="6325600" y="1747300"/>
            <a:ext cx="219600" cy="73200"/>
          </a:xfrm>
          <a:prstGeom prst="roundRect">
            <a:avLst>
              <a:gd name="adj" fmla="val 50000"/>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8 Title&amp;Content_w/frame_orange">
  <p:cSld name="CUSTOM_2_2_3">
    <p:spTree>
      <p:nvGrpSpPr>
        <p:cNvPr id="1" name="Shape 328"/>
        <p:cNvGrpSpPr/>
        <p:nvPr/>
      </p:nvGrpSpPr>
      <p:grpSpPr>
        <a:xfrm>
          <a:off x="0" y="0"/>
          <a:ext cx="0" cy="0"/>
          <a:chOff x="0" y="0"/>
          <a:chExt cx="0" cy="0"/>
        </a:xfrm>
      </p:grpSpPr>
      <p:sp>
        <p:nvSpPr>
          <p:cNvPr id="329" name="Google Shape;329;p42"/>
          <p:cNvSpPr/>
          <p:nvPr/>
        </p:nvSpPr>
        <p:spPr>
          <a:xfrm>
            <a:off x="-50" y="0"/>
            <a:ext cx="69405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2"/>
          <p:cNvSpPr/>
          <p:nvPr/>
        </p:nvSpPr>
        <p:spPr>
          <a:xfrm>
            <a:off x="3207425" y="789125"/>
            <a:ext cx="5604300" cy="3947100"/>
          </a:xfrm>
          <a:prstGeom prst="rect">
            <a:avLst/>
          </a:prstGeom>
          <a:solidFill>
            <a:srgbClr val="FFFFFF"/>
          </a:solidFill>
          <a:ln>
            <a:noFill/>
          </a:ln>
          <a:effectLst>
            <a:outerShdw blurRad="271463" dist="47625" dir="3600000" algn="bl" rotWithShape="0">
              <a:srgbClr val="000000">
                <a:alpha val="3882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pic>
        <p:nvPicPr>
          <p:cNvPr id="331" name="Google Shape;331;p42"/>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332" name="Google Shape;332;p42"/>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333" name="Google Shape;333;p42"/>
          <p:cNvSpPr txBox="1">
            <a:spLocks noGrp="1"/>
          </p:cNvSpPr>
          <p:nvPr>
            <p:ph type="body" idx="1"/>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8 Title&amp;Content_w/frame_white">
  <p:cSld name="CUSTOM_2_2_2">
    <p:spTree>
      <p:nvGrpSpPr>
        <p:cNvPr id="1" name="Shape 338"/>
        <p:cNvGrpSpPr/>
        <p:nvPr/>
      </p:nvGrpSpPr>
      <p:grpSpPr>
        <a:xfrm>
          <a:off x="0" y="0"/>
          <a:ext cx="0" cy="0"/>
          <a:chOff x="0" y="0"/>
          <a:chExt cx="0" cy="0"/>
        </a:xfrm>
      </p:grpSpPr>
      <p:sp>
        <p:nvSpPr>
          <p:cNvPr id="339" name="Google Shape;339;p44"/>
          <p:cNvSpPr/>
          <p:nvPr/>
        </p:nvSpPr>
        <p:spPr>
          <a:xfrm>
            <a:off x="3207425" y="789125"/>
            <a:ext cx="5604300" cy="3947100"/>
          </a:xfrm>
          <a:prstGeom prst="rect">
            <a:avLst/>
          </a:prstGeom>
          <a:solidFill>
            <a:srgbClr val="FFFFFF"/>
          </a:solidFill>
          <a:ln>
            <a:noFill/>
          </a:ln>
          <a:effectLst>
            <a:outerShdw blurRad="271463" dist="47625" dir="3600000" algn="bl" rotWithShape="0">
              <a:srgbClr val="000000">
                <a:alpha val="3882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sp>
        <p:nvSpPr>
          <p:cNvPr id="340" name="Google Shape;340;p44"/>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Roboto"/>
              <a:buNone/>
              <a:defRPr sz="3000" b="1" i="0" u="none" strike="noStrike" cap="none">
                <a:solidFill>
                  <a:srgbClr val="000000"/>
                </a:solidFill>
                <a:latin typeface="Roboto"/>
                <a:ea typeface="Roboto"/>
                <a:cs typeface="Roboto"/>
                <a:sym typeface="Roboto"/>
              </a:defRPr>
            </a:lvl9pPr>
          </a:lstStyle>
          <a:p>
            <a:endParaRPr/>
          </a:p>
        </p:txBody>
      </p:sp>
      <p:sp>
        <p:nvSpPr>
          <p:cNvPr id="341" name="Google Shape;341;p44"/>
          <p:cNvSpPr txBox="1">
            <a:spLocks noGrp="1"/>
          </p:cNvSpPr>
          <p:nvPr>
            <p:ph type="body" idx="1"/>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000"/>
              </a:spcBef>
              <a:spcAft>
                <a:spcPts val="0"/>
              </a:spcAft>
              <a:buClr>
                <a:srgbClr val="000000"/>
              </a:buClr>
              <a:buSzPts val="1400"/>
              <a:buFont typeface="Roboto Light"/>
              <a:buChar char="○"/>
              <a:defRPr sz="1400" b="0" i="0" u="none" strike="noStrike" cap="none">
                <a:solidFill>
                  <a:srgbClr val="000000"/>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000000"/>
              </a:buClr>
              <a:buSzPts val="1200"/>
              <a:buFont typeface="Roboto Light"/>
              <a:buChar char="■"/>
              <a:defRPr sz="1200" b="0" i="0" u="none" strike="noStrike" cap="none">
                <a:solidFill>
                  <a:srgbClr val="000000"/>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000000"/>
              </a:buClr>
              <a:buSzPts val="800"/>
              <a:buFont typeface="Roboto Light"/>
              <a:buChar char="■"/>
              <a:defRPr sz="800" b="0" i="0" u="none" strike="noStrike" cap="none">
                <a:solidFill>
                  <a:srgbClr val="000000"/>
                </a:solidFill>
                <a:latin typeface="Roboto Light"/>
                <a:ea typeface="Roboto Light"/>
                <a:cs typeface="Roboto Light"/>
                <a:sym typeface="Roboto Ligh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8 frame_white">
  <p:cSld name="CUSTOM_2_1_1_2">
    <p:spTree>
      <p:nvGrpSpPr>
        <p:cNvPr id="1" name="Shape 342"/>
        <p:cNvGrpSpPr/>
        <p:nvPr/>
      </p:nvGrpSpPr>
      <p:grpSpPr>
        <a:xfrm>
          <a:off x="0" y="0"/>
          <a:ext cx="0" cy="0"/>
          <a:chOff x="0" y="0"/>
          <a:chExt cx="0" cy="0"/>
        </a:xfrm>
      </p:grpSpPr>
      <p:sp>
        <p:nvSpPr>
          <p:cNvPr id="343" name="Google Shape;343;p45"/>
          <p:cNvSpPr/>
          <p:nvPr/>
        </p:nvSpPr>
        <p:spPr>
          <a:xfrm>
            <a:off x="331750" y="789125"/>
            <a:ext cx="8480100" cy="3947100"/>
          </a:xfrm>
          <a:prstGeom prst="rect">
            <a:avLst/>
          </a:prstGeom>
          <a:solidFill>
            <a:srgbClr val="FFFFFF"/>
          </a:solidFill>
          <a:ln>
            <a:noFill/>
          </a:ln>
          <a:effectLst>
            <a:outerShdw blurRad="271463" dist="47625" dir="3600000" algn="bl" rotWithShape="0">
              <a:srgbClr val="000000">
                <a:alpha val="3882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8 Title&amp;Content_w/frame_blue">
  <p:cSld name="CUSTOM_2_2_1">
    <p:spTree>
      <p:nvGrpSpPr>
        <p:cNvPr id="1" name="Shape 344"/>
        <p:cNvGrpSpPr/>
        <p:nvPr/>
      </p:nvGrpSpPr>
      <p:grpSpPr>
        <a:xfrm>
          <a:off x="0" y="0"/>
          <a:ext cx="0" cy="0"/>
          <a:chOff x="0" y="0"/>
          <a:chExt cx="0" cy="0"/>
        </a:xfrm>
      </p:grpSpPr>
      <p:sp>
        <p:nvSpPr>
          <p:cNvPr id="345" name="Google Shape;345;p46"/>
          <p:cNvSpPr/>
          <p:nvPr/>
        </p:nvSpPr>
        <p:spPr>
          <a:xfrm>
            <a:off x="-50" y="0"/>
            <a:ext cx="69405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6" name="Google Shape;346;p46"/>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347" name="Google Shape;347;p46"/>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348" name="Google Shape;348;p46"/>
          <p:cNvSpPr txBox="1">
            <a:spLocks noGrp="1"/>
          </p:cNvSpPr>
          <p:nvPr>
            <p:ph type="body" idx="1"/>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349" name="Google Shape;349;p46"/>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50" name="Google Shape;350;p46"/>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51" name="Google Shape;351;p46"/>
          <p:cNvSpPr/>
          <p:nvPr/>
        </p:nvSpPr>
        <p:spPr>
          <a:xfrm>
            <a:off x="3207425" y="789125"/>
            <a:ext cx="5604300" cy="3947100"/>
          </a:xfrm>
          <a:prstGeom prst="rect">
            <a:avLst/>
          </a:prstGeom>
          <a:solidFill>
            <a:srgbClr val="FFFFFF"/>
          </a:solidFill>
          <a:ln>
            <a:noFill/>
          </a:ln>
          <a:effectLst>
            <a:outerShdw blurRad="271463" dist="47625" dir="3600000" algn="bl" rotWithShape="0">
              <a:srgbClr val="000000">
                <a:alpha val="3882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2 SectionTitle_blue">
  <p:cSld name="BLANK_1_2_4">
    <p:bg>
      <p:bgPr>
        <a:noFill/>
        <a:effectLst/>
      </p:bgPr>
    </p:bg>
    <p:spTree>
      <p:nvGrpSpPr>
        <p:cNvPr id="1" name="Shape 35"/>
        <p:cNvGrpSpPr/>
        <p:nvPr/>
      </p:nvGrpSpPr>
      <p:grpSpPr>
        <a:xfrm>
          <a:off x="0" y="0"/>
          <a:ext cx="0" cy="0"/>
          <a:chOff x="0" y="0"/>
          <a:chExt cx="0" cy="0"/>
        </a:xfrm>
      </p:grpSpPr>
      <p:sp>
        <p:nvSpPr>
          <p:cNvPr id="36" name="Google Shape;36;p6"/>
          <p:cNvSpPr/>
          <p:nvPr/>
        </p:nvSpPr>
        <p:spPr>
          <a:xfrm>
            <a:off x="0" y="0"/>
            <a:ext cx="9144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ctr" anchorCtr="0"/>
          <a:lstStyle>
            <a:lvl1pPr marR="0" lvl="0" algn="ctr" rtl="0">
              <a:lnSpc>
                <a:spcPct val="115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pic>
        <p:nvPicPr>
          <p:cNvPr id="38" name="Google Shape;38;p6"/>
          <p:cNvPicPr preferRelativeResize="0"/>
          <p:nvPr/>
        </p:nvPicPr>
        <p:blipFill rotWithShape="1">
          <a:blip r:embed="rId2">
            <a:alphaModFix/>
          </a:blip>
          <a:srcRect/>
          <a:stretch/>
        </p:blipFill>
        <p:spPr>
          <a:xfrm>
            <a:off x="365760" y="210312"/>
            <a:ext cx="923544" cy="173736"/>
          </a:xfrm>
          <a:prstGeom prst="rect">
            <a:avLst/>
          </a:prstGeom>
          <a:noFill/>
          <a:ln>
            <a:noFill/>
          </a:ln>
        </p:spPr>
      </p:pic>
      <p:cxnSp>
        <p:nvCxnSpPr>
          <p:cNvPr id="39" name="Google Shape;39;p6"/>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40" name="Google Shape;40;p6"/>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41" name="Google Shape;41;p6"/>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rame_blue">
  <p:cSld name="CUSTOM_2_1_1_1">
    <p:spTree>
      <p:nvGrpSpPr>
        <p:cNvPr id="1" name="Shape 352"/>
        <p:cNvGrpSpPr/>
        <p:nvPr/>
      </p:nvGrpSpPr>
      <p:grpSpPr>
        <a:xfrm>
          <a:off x="0" y="0"/>
          <a:ext cx="0" cy="0"/>
          <a:chOff x="0" y="0"/>
          <a:chExt cx="0" cy="0"/>
        </a:xfrm>
      </p:grpSpPr>
      <p:sp>
        <p:nvSpPr>
          <p:cNvPr id="353" name="Google Shape;353;p47"/>
          <p:cNvSpPr/>
          <p:nvPr/>
        </p:nvSpPr>
        <p:spPr>
          <a:xfrm>
            <a:off x="0" y="0"/>
            <a:ext cx="69405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7"/>
          <p:cNvSpPr/>
          <p:nvPr/>
        </p:nvSpPr>
        <p:spPr>
          <a:xfrm>
            <a:off x="331750" y="789125"/>
            <a:ext cx="8480100" cy="3947100"/>
          </a:xfrm>
          <a:prstGeom prst="rect">
            <a:avLst/>
          </a:prstGeom>
          <a:solidFill>
            <a:srgbClr val="FFFFFF"/>
          </a:solidFill>
          <a:ln>
            <a:noFill/>
          </a:ln>
          <a:effectLst>
            <a:outerShdw blurRad="271463" dist="47625" dir="3600000" algn="bl" rotWithShape="0">
              <a:srgbClr val="000000">
                <a:alpha val="3882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pic>
        <p:nvPicPr>
          <p:cNvPr id="355" name="Google Shape;355;p47"/>
          <p:cNvPicPr preferRelativeResize="0"/>
          <p:nvPr/>
        </p:nvPicPr>
        <p:blipFill rotWithShape="1">
          <a:blip r:embed="rId2">
            <a:alphaModFix/>
          </a:blip>
          <a:srcRect/>
          <a:stretch/>
        </p:blipFill>
        <p:spPr>
          <a:xfrm>
            <a:off x="365760" y="210312"/>
            <a:ext cx="923544" cy="17373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8 Title&amp;Content_w/frame_gradient">
  <p:cSld name="CUSTOM_2_2_1_1">
    <p:spTree>
      <p:nvGrpSpPr>
        <p:cNvPr id="1" name="Shape 356"/>
        <p:cNvGrpSpPr/>
        <p:nvPr/>
      </p:nvGrpSpPr>
      <p:grpSpPr>
        <a:xfrm>
          <a:off x="0" y="0"/>
          <a:ext cx="0" cy="0"/>
          <a:chOff x="0" y="0"/>
          <a:chExt cx="0" cy="0"/>
        </a:xfrm>
      </p:grpSpPr>
      <p:sp>
        <p:nvSpPr>
          <p:cNvPr id="357" name="Google Shape;357;p48"/>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8"/>
          <p:cNvSpPr/>
          <p:nvPr/>
        </p:nvSpPr>
        <p:spPr>
          <a:xfrm>
            <a:off x="6940450" y="0"/>
            <a:ext cx="22038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48"/>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360" name="Google Shape;360;p48"/>
          <p:cNvSpPr txBox="1">
            <a:spLocks noGrp="1"/>
          </p:cNvSpPr>
          <p:nvPr>
            <p:ph type="title"/>
          </p:nvPr>
        </p:nvSpPr>
        <p:spPr>
          <a:xfrm>
            <a:off x="360300" y="685800"/>
            <a:ext cx="25668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9pPr>
          </a:lstStyle>
          <a:p>
            <a:endParaRPr/>
          </a:p>
        </p:txBody>
      </p:sp>
      <p:sp>
        <p:nvSpPr>
          <p:cNvPr id="361" name="Google Shape;361;p48"/>
          <p:cNvSpPr txBox="1">
            <a:spLocks noGrp="1"/>
          </p:cNvSpPr>
          <p:nvPr>
            <p:ph type="body" idx="1"/>
          </p:nvPr>
        </p:nvSpPr>
        <p:spPr>
          <a:xfrm>
            <a:off x="360300" y="1051560"/>
            <a:ext cx="25668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sp>
        <p:nvSpPr>
          <p:cNvPr id="362" name="Google Shape;362;p48"/>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63" name="Google Shape;363;p48"/>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64" name="Google Shape;364;p48"/>
          <p:cNvSpPr/>
          <p:nvPr/>
        </p:nvSpPr>
        <p:spPr>
          <a:xfrm>
            <a:off x="3207425" y="789125"/>
            <a:ext cx="5604300" cy="3947100"/>
          </a:xfrm>
          <a:prstGeom prst="rect">
            <a:avLst/>
          </a:prstGeom>
          <a:solidFill>
            <a:srgbClr val="FFFFFF"/>
          </a:solidFill>
          <a:ln>
            <a:noFill/>
          </a:ln>
          <a:effectLst>
            <a:outerShdw blurRad="271463" dist="47625" dir="3600000" algn="bl" rotWithShape="0">
              <a:srgbClr val="000000">
                <a:alpha val="3882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sp>
        <p:nvSpPr>
          <p:cNvPr id="365" name="Google Shape;365;p48"/>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66" name="Google Shape;366;p48"/>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67" name="Google Shape;367;p48"/>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rame_gradient">
  <p:cSld name="CUSTOM_2_1_1_1_1">
    <p:spTree>
      <p:nvGrpSpPr>
        <p:cNvPr id="1" name="Shape 368"/>
        <p:cNvGrpSpPr/>
        <p:nvPr/>
      </p:nvGrpSpPr>
      <p:grpSpPr>
        <a:xfrm>
          <a:off x="0" y="0"/>
          <a:ext cx="0" cy="0"/>
          <a:chOff x="0" y="0"/>
          <a:chExt cx="0" cy="0"/>
        </a:xfrm>
      </p:grpSpPr>
      <p:sp>
        <p:nvSpPr>
          <p:cNvPr id="369" name="Google Shape;369;p49"/>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9"/>
          <p:cNvSpPr/>
          <p:nvPr/>
        </p:nvSpPr>
        <p:spPr>
          <a:xfrm>
            <a:off x="6940450" y="0"/>
            <a:ext cx="22038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9"/>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72" name="Google Shape;372;p49"/>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73" name="Google Shape;373;p49"/>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374" name="Google Shape;374;p49"/>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sp>
        <p:nvSpPr>
          <p:cNvPr id="375" name="Google Shape;375;p49"/>
          <p:cNvSpPr/>
          <p:nvPr/>
        </p:nvSpPr>
        <p:spPr>
          <a:xfrm>
            <a:off x="331750" y="789125"/>
            <a:ext cx="8480100" cy="3947100"/>
          </a:xfrm>
          <a:prstGeom prst="rect">
            <a:avLst/>
          </a:prstGeom>
          <a:solidFill>
            <a:srgbClr val="FFFFFF"/>
          </a:solidFill>
          <a:ln>
            <a:noFill/>
          </a:ln>
          <a:effectLst>
            <a:outerShdw blurRad="271463" dist="47625" dir="3600000" algn="bl" rotWithShape="0">
              <a:srgbClr val="000000">
                <a:alpha val="3882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Roboto"/>
              <a:ea typeface="Roboto"/>
              <a:cs typeface="Roboto"/>
              <a:sym typeface="Roboto"/>
            </a:endParaRPr>
          </a:p>
        </p:txBody>
      </p:sp>
      <p:pic>
        <p:nvPicPr>
          <p:cNvPr id="376" name="Google Shape;376;p49"/>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377" name="Google Shape;377;p49"/>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9 Logo_orange">
  <p:cSld name="CUSTOM_15_2_2">
    <p:spTree>
      <p:nvGrpSpPr>
        <p:cNvPr id="1" name="Shape 378"/>
        <p:cNvGrpSpPr/>
        <p:nvPr/>
      </p:nvGrpSpPr>
      <p:grpSpPr>
        <a:xfrm>
          <a:off x="0" y="0"/>
          <a:ext cx="0" cy="0"/>
          <a:chOff x="0" y="0"/>
          <a:chExt cx="0" cy="0"/>
        </a:xfrm>
      </p:grpSpPr>
      <p:sp>
        <p:nvSpPr>
          <p:cNvPr id="379" name="Google Shape;379;p50"/>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0" name="Google Shape;380;p50"/>
          <p:cNvPicPr preferRelativeResize="0"/>
          <p:nvPr/>
        </p:nvPicPr>
        <p:blipFill rotWithShape="1">
          <a:blip r:embed="rId2">
            <a:alphaModFix/>
          </a:blip>
          <a:srcRect/>
          <a:stretch/>
        </p:blipFill>
        <p:spPr>
          <a:xfrm>
            <a:off x="2952800" y="2264275"/>
            <a:ext cx="3238400" cy="6149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9 Logo_C_orange 1">
  <p:cSld name="CUSTOM_17_2">
    <p:spTree>
      <p:nvGrpSpPr>
        <p:cNvPr id="1" name="Shape 381"/>
        <p:cNvGrpSpPr/>
        <p:nvPr/>
      </p:nvGrpSpPr>
      <p:grpSpPr>
        <a:xfrm>
          <a:off x="0" y="0"/>
          <a:ext cx="0" cy="0"/>
          <a:chOff x="0" y="0"/>
          <a:chExt cx="0" cy="0"/>
        </a:xfrm>
      </p:grpSpPr>
      <p:sp>
        <p:nvSpPr>
          <p:cNvPr id="382" name="Google Shape;382;p51"/>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3" name="Google Shape;383;p51"/>
          <p:cNvPicPr preferRelativeResize="0"/>
          <p:nvPr/>
        </p:nvPicPr>
        <p:blipFill rotWithShape="1">
          <a:blip r:embed="rId2">
            <a:alphaModFix/>
          </a:blip>
          <a:srcRect/>
          <a:stretch/>
        </p:blipFill>
        <p:spPr>
          <a:xfrm>
            <a:off x="3671800" y="1764776"/>
            <a:ext cx="1495600" cy="161395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9 Logo_blue">
  <p:cSld name="CUSTOM_15_1">
    <p:spTree>
      <p:nvGrpSpPr>
        <p:cNvPr id="1" name="Shape 384"/>
        <p:cNvGrpSpPr/>
        <p:nvPr/>
      </p:nvGrpSpPr>
      <p:grpSpPr>
        <a:xfrm>
          <a:off x="0" y="0"/>
          <a:ext cx="0" cy="0"/>
          <a:chOff x="0" y="0"/>
          <a:chExt cx="0" cy="0"/>
        </a:xfrm>
      </p:grpSpPr>
      <p:sp>
        <p:nvSpPr>
          <p:cNvPr id="385" name="Google Shape;385;p52"/>
          <p:cNvSpPr/>
          <p:nvPr/>
        </p:nvSpPr>
        <p:spPr>
          <a:xfrm>
            <a:off x="0" y="0"/>
            <a:ext cx="9144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6" name="Google Shape;386;p52"/>
          <p:cNvPicPr preferRelativeResize="0"/>
          <p:nvPr/>
        </p:nvPicPr>
        <p:blipFill rotWithShape="1">
          <a:blip r:embed="rId2">
            <a:alphaModFix/>
          </a:blip>
          <a:srcRect/>
          <a:stretch/>
        </p:blipFill>
        <p:spPr>
          <a:xfrm>
            <a:off x="2952800" y="2264275"/>
            <a:ext cx="3238400" cy="6149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9 Logo_C_blue">
  <p:cSld name="CUSTOM_17_1">
    <p:spTree>
      <p:nvGrpSpPr>
        <p:cNvPr id="1" name="Shape 387"/>
        <p:cNvGrpSpPr/>
        <p:nvPr/>
      </p:nvGrpSpPr>
      <p:grpSpPr>
        <a:xfrm>
          <a:off x="0" y="0"/>
          <a:ext cx="0" cy="0"/>
          <a:chOff x="0" y="0"/>
          <a:chExt cx="0" cy="0"/>
        </a:xfrm>
      </p:grpSpPr>
      <p:sp>
        <p:nvSpPr>
          <p:cNvPr id="388" name="Google Shape;388;p53"/>
          <p:cNvSpPr/>
          <p:nvPr/>
        </p:nvSpPr>
        <p:spPr>
          <a:xfrm>
            <a:off x="0" y="0"/>
            <a:ext cx="9144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p53"/>
          <p:cNvPicPr preferRelativeResize="0"/>
          <p:nvPr/>
        </p:nvPicPr>
        <p:blipFill rotWithShape="1">
          <a:blip r:embed="rId2">
            <a:alphaModFix/>
          </a:blip>
          <a:srcRect/>
          <a:stretch/>
        </p:blipFill>
        <p:spPr>
          <a:xfrm>
            <a:off x="3671800" y="1764776"/>
            <a:ext cx="1495600" cy="16139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9 Logo_gradient">
  <p:cSld name="CUSTOM_15_1_1">
    <p:spTree>
      <p:nvGrpSpPr>
        <p:cNvPr id="1" name="Shape 390"/>
        <p:cNvGrpSpPr/>
        <p:nvPr/>
      </p:nvGrpSpPr>
      <p:grpSpPr>
        <a:xfrm>
          <a:off x="0" y="0"/>
          <a:ext cx="0" cy="0"/>
          <a:chOff x="0" y="0"/>
          <a:chExt cx="0" cy="0"/>
        </a:xfrm>
      </p:grpSpPr>
      <p:sp>
        <p:nvSpPr>
          <p:cNvPr id="391" name="Google Shape;391;p54"/>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2" name="Google Shape;392;p54"/>
          <p:cNvPicPr preferRelativeResize="0"/>
          <p:nvPr/>
        </p:nvPicPr>
        <p:blipFill rotWithShape="1">
          <a:blip r:embed="rId2">
            <a:alphaModFix/>
          </a:blip>
          <a:srcRect/>
          <a:stretch/>
        </p:blipFill>
        <p:spPr>
          <a:xfrm>
            <a:off x="2952800" y="2264275"/>
            <a:ext cx="3238400" cy="6149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9 Logo_C_gradient">
  <p:cSld name="CUSTOM_17_1_1">
    <p:spTree>
      <p:nvGrpSpPr>
        <p:cNvPr id="1" name="Shape 393"/>
        <p:cNvGrpSpPr/>
        <p:nvPr/>
      </p:nvGrpSpPr>
      <p:grpSpPr>
        <a:xfrm>
          <a:off x="0" y="0"/>
          <a:ext cx="0" cy="0"/>
          <a:chOff x="0" y="0"/>
          <a:chExt cx="0" cy="0"/>
        </a:xfrm>
      </p:grpSpPr>
      <p:sp>
        <p:nvSpPr>
          <p:cNvPr id="394" name="Google Shape;394;p55"/>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5" name="Google Shape;395;p55"/>
          <p:cNvPicPr preferRelativeResize="0"/>
          <p:nvPr/>
        </p:nvPicPr>
        <p:blipFill rotWithShape="1">
          <a:blip r:embed="rId2">
            <a:alphaModFix/>
          </a:blip>
          <a:srcRect/>
          <a:stretch/>
        </p:blipFill>
        <p:spPr>
          <a:xfrm>
            <a:off x="3671800" y="1764776"/>
            <a:ext cx="1495600" cy="16139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 Blank_branded">
  <p:cSld name="CUSTOM_18">
    <p:spTree>
      <p:nvGrpSpPr>
        <p:cNvPr id="1" name="Shape 3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 SectionTitle_gradient">
  <p:cSld name="BLANK_1_2_4_1">
    <p:bg>
      <p:bgPr>
        <a:noFill/>
        <a:effectLst/>
      </p:bgPr>
    </p:bg>
    <p:spTree>
      <p:nvGrpSpPr>
        <p:cNvPr id="1" name="Shape 42"/>
        <p:cNvGrpSpPr/>
        <p:nvPr/>
      </p:nvGrpSpPr>
      <p:grpSpPr>
        <a:xfrm>
          <a:off x="0" y="0"/>
          <a:ext cx="0" cy="0"/>
          <a:chOff x="0" y="0"/>
          <a:chExt cx="0" cy="0"/>
        </a:xfrm>
      </p:grpSpPr>
      <p:sp>
        <p:nvSpPr>
          <p:cNvPr id="43" name="Google Shape;43;p7"/>
          <p:cNvSpPr/>
          <p:nvPr/>
        </p:nvSpPr>
        <p:spPr>
          <a:xfrm>
            <a:off x="0" y="0"/>
            <a:ext cx="9144000" cy="5143500"/>
          </a:xfrm>
          <a:prstGeom prst="rect">
            <a:avLst/>
          </a:prstGeom>
          <a:gradFill>
            <a:gsLst>
              <a:gs pos="0">
                <a:srgbClr val="4597CB"/>
              </a:gs>
              <a:gs pos="100000">
                <a:srgbClr val="3AB0C8"/>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ctr" anchorCtr="0"/>
          <a:lstStyle>
            <a:lvl1pPr marR="0" lvl="0" algn="ctr" rtl="0">
              <a:lnSpc>
                <a:spcPct val="115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pic>
        <p:nvPicPr>
          <p:cNvPr id="45" name="Google Shape;45;p7"/>
          <p:cNvPicPr preferRelativeResize="0"/>
          <p:nvPr/>
        </p:nvPicPr>
        <p:blipFill rotWithShape="1">
          <a:blip r:embed="rId2">
            <a:alphaModFix/>
          </a:blip>
          <a:srcRect/>
          <a:stretch/>
        </p:blipFill>
        <p:spPr>
          <a:xfrm>
            <a:off x="365760" y="210312"/>
            <a:ext cx="923544" cy="173736"/>
          </a:xfrm>
          <a:prstGeom prst="rect">
            <a:avLst/>
          </a:prstGeom>
          <a:noFill/>
          <a:ln>
            <a:noFill/>
          </a:ln>
        </p:spPr>
      </p:pic>
      <p:cxnSp>
        <p:nvCxnSpPr>
          <p:cNvPr id="46" name="Google Shape;46;p7"/>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47" name="Google Shape;47;p7"/>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48" name="Google Shape;48;p7"/>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331750" y="685800"/>
            <a:ext cx="3908400" cy="868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8769610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28600" y="771525"/>
            <a:ext cx="8686800" cy="3619900"/>
          </a:xfrm>
        </p:spPr>
        <p:txBody>
          <a:bodyPr/>
          <a:lstStyle>
            <a:lvl1pPr>
              <a:defRPr/>
            </a:lvl1pPr>
            <a:lvl2pPr>
              <a:defRPr/>
            </a:lvl2pPr>
            <a:lvl3pPr>
              <a:defRPr/>
            </a:lvl3pPr>
            <a:lvl4pP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6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Heading">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60660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 Statement_white">
  <p:cSld name="03 Statement_white">
    <p:bg>
      <p:bgPr>
        <a:no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FF671F"/>
              </a:buClr>
              <a:buSzPts val="3000"/>
              <a:buFont typeface="Roboto"/>
              <a:buNone/>
              <a:defRPr sz="3000" b="1" i="0" u="none" strike="noStrike" cap="none">
                <a:solidFill>
                  <a:srgbClr val="FF671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64847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 Statement_orange">
  <p:cSld name="BLANK_1_2_2">
    <p:bg>
      <p:bgPr>
        <a:noFill/>
        <a:effectLst/>
      </p:bgPr>
    </p:bg>
    <p:spTree>
      <p:nvGrpSpPr>
        <p:cNvPr id="1" name="Shape 49"/>
        <p:cNvGrpSpPr/>
        <p:nvPr/>
      </p:nvGrpSpPr>
      <p:grpSpPr>
        <a:xfrm>
          <a:off x="0" y="0"/>
          <a:ext cx="0" cy="0"/>
          <a:chOff x="0" y="0"/>
          <a:chExt cx="0" cy="0"/>
        </a:xfrm>
      </p:grpSpPr>
      <p:sp>
        <p:nvSpPr>
          <p:cNvPr id="50" name="Google Shape;50;p8"/>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8"/>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pic>
        <p:nvPicPr>
          <p:cNvPr id="52" name="Google Shape;52;p8"/>
          <p:cNvPicPr preferRelativeResize="0"/>
          <p:nvPr/>
        </p:nvPicPr>
        <p:blipFill rotWithShape="1">
          <a:blip r:embed="rId2">
            <a:alphaModFix/>
          </a:blip>
          <a:srcRect/>
          <a:stretch/>
        </p:blipFill>
        <p:spPr>
          <a:xfrm>
            <a:off x="365760" y="210312"/>
            <a:ext cx="923544" cy="173736"/>
          </a:xfrm>
          <a:prstGeom prst="rect">
            <a:avLst/>
          </a:prstGeom>
          <a:noFill/>
          <a:ln>
            <a:noFill/>
          </a:ln>
        </p:spPr>
      </p:pic>
      <p:cxnSp>
        <p:nvCxnSpPr>
          <p:cNvPr id="53" name="Google Shape;53;p8"/>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54" name="Google Shape;54;p8"/>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55" name="Google Shape;55;p8"/>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 Statement_blue">
  <p:cSld name="BLANK_1_2_2_2">
    <p:bg>
      <p:bgPr>
        <a:noFill/>
        <a:effectLst/>
      </p:bgPr>
    </p:bg>
    <p:spTree>
      <p:nvGrpSpPr>
        <p:cNvPr id="1" name="Shape 58"/>
        <p:cNvGrpSpPr/>
        <p:nvPr/>
      </p:nvGrpSpPr>
      <p:grpSpPr>
        <a:xfrm>
          <a:off x="0" y="0"/>
          <a:ext cx="0" cy="0"/>
          <a:chOff x="0" y="0"/>
          <a:chExt cx="0" cy="0"/>
        </a:xfrm>
      </p:grpSpPr>
      <p:sp>
        <p:nvSpPr>
          <p:cNvPr id="59" name="Google Shape;59;p10"/>
          <p:cNvSpPr/>
          <p:nvPr/>
        </p:nvSpPr>
        <p:spPr>
          <a:xfrm>
            <a:off x="0" y="0"/>
            <a:ext cx="9144000" cy="5143500"/>
          </a:xfrm>
          <a:prstGeom prst="rect">
            <a:avLst/>
          </a:prstGeom>
          <a:solidFill>
            <a:srgbClr val="4597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0"/>
          <p:cNvSpPr txBox="1">
            <a:spLocks noGrp="1"/>
          </p:cNvSpPr>
          <p:nvPr>
            <p:ph type="title"/>
          </p:nvPr>
        </p:nvSpPr>
        <p:spPr>
          <a:xfrm>
            <a:off x="348750" y="685800"/>
            <a:ext cx="8446500" cy="4104000"/>
          </a:xfrm>
          <a:prstGeom prst="rect">
            <a:avLst/>
          </a:prstGeom>
          <a:noFill/>
          <a:ln>
            <a:noFill/>
          </a:ln>
        </p:spPr>
        <p:txBody>
          <a:bodyPr spcFirstLastPara="1" wrap="square" lIns="0" tIns="0" rIns="0" bIns="0" anchor="t" anchorCtr="0"/>
          <a:lstStyle>
            <a:lvl1pPr marR="0" lvl="0" algn="l" rtl="0">
              <a:lnSpc>
                <a:spcPct val="115000"/>
              </a:lnSpc>
              <a:spcBef>
                <a:spcPts val="0"/>
              </a:spcBef>
              <a:spcAft>
                <a:spcPts val="0"/>
              </a:spcAft>
              <a:buClr>
                <a:srgbClr val="FFFFFF"/>
              </a:buClr>
              <a:buSzPts val="3000"/>
              <a:buFont typeface="Roboto"/>
              <a:buNone/>
              <a:defRPr sz="3000" b="1"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FFFFFF"/>
              </a:buClr>
              <a:buSzPts val="4000"/>
              <a:buFont typeface="Roboto"/>
              <a:buNone/>
              <a:defRPr sz="4000" b="1" i="0" u="none" strike="noStrike" cap="none">
                <a:solidFill>
                  <a:srgbClr val="FFFFFF"/>
                </a:solidFill>
                <a:latin typeface="Roboto"/>
                <a:ea typeface="Roboto"/>
                <a:cs typeface="Roboto"/>
                <a:sym typeface="Roboto"/>
              </a:defRPr>
            </a:lvl9pPr>
          </a:lstStyle>
          <a:p>
            <a:endParaRPr/>
          </a:p>
        </p:txBody>
      </p:sp>
      <p:pic>
        <p:nvPicPr>
          <p:cNvPr id="61" name="Google Shape;61;p10"/>
          <p:cNvPicPr preferRelativeResize="0"/>
          <p:nvPr/>
        </p:nvPicPr>
        <p:blipFill rotWithShape="1">
          <a:blip r:embed="rId2">
            <a:alphaModFix/>
          </a:blip>
          <a:srcRect/>
          <a:stretch/>
        </p:blipFill>
        <p:spPr>
          <a:xfrm>
            <a:off x="365760" y="210312"/>
            <a:ext cx="923544" cy="173736"/>
          </a:xfrm>
          <a:prstGeom prst="rect">
            <a:avLst/>
          </a:prstGeom>
          <a:noFill/>
          <a:ln>
            <a:noFill/>
          </a:ln>
        </p:spPr>
      </p:pic>
      <p:cxnSp>
        <p:nvCxnSpPr>
          <p:cNvPr id="62" name="Google Shape;62;p10"/>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63" name="Google Shape;63;p10"/>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64" name="Google Shape;64;p10"/>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4 Title&amp;Content_orange">
  <p:cSld name="Title and Content_3_1_1">
    <p:bg>
      <p:bgPr>
        <a:noFill/>
        <a:effectLst/>
      </p:bgPr>
    </p:bg>
    <p:spTree>
      <p:nvGrpSpPr>
        <p:cNvPr id="1" name="Shape 72"/>
        <p:cNvGrpSpPr/>
        <p:nvPr/>
      </p:nvGrpSpPr>
      <p:grpSpPr>
        <a:xfrm>
          <a:off x="0" y="0"/>
          <a:ext cx="0" cy="0"/>
          <a:chOff x="0" y="0"/>
          <a:chExt cx="0" cy="0"/>
        </a:xfrm>
      </p:grpSpPr>
      <p:sp>
        <p:nvSpPr>
          <p:cNvPr id="73" name="Google Shape;73;p12"/>
          <p:cNvSpPr/>
          <p:nvPr/>
        </p:nvSpPr>
        <p:spPr>
          <a:xfrm>
            <a:off x="0" y="0"/>
            <a:ext cx="9144000" cy="5143500"/>
          </a:xfrm>
          <a:prstGeom prst="rect">
            <a:avLst/>
          </a:prstGeom>
          <a:solidFill>
            <a:srgbClr val="FF67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2"/>
          <p:cNvSpPr txBox="1">
            <a:spLocks noGrp="1"/>
          </p:cNvSpPr>
          <p:nvPr>
            <p:ph type="title"/>
          </p:nvPr>
        </p:nvSpPr>
        <p:spPr>
          <a:xfrm>
            <a:off x="349475" y="685800"/>
            <a:ext cx="84492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FFFFF"/>
              </a:buClr>
              <a:buSzPts val="3000"/>
              <a:buFont typeface="Arial"/>
              <a:buNone/>
              <a:defRPr sz="3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pic>
        <p:nvPicPr>
          <p:cNvPr id="75" name="Google Shape;75;p12"/>
          <p:cNvPicPr preferRelativeResize="0"/>
          <p:nvPr/>
        </p:nvPicPr>
        <p:blipFill rotWithShape="1">
          <a:blip r:embed="rId2">
            <a:alphaModFix/>
          </a:blip>
          <a:srcRect/>
          <a:stretch/>
        </p:blipFill>
        <p:spPr>
          <a:xfrm>
            <a:off x="365760" y="210312"/>
            <a:ext cx="923544" cy="173736"/>
          </a:xfrm>
          <a:prstGeom prst="rect">
            <a:avLst/>
          </a:prstGeom>
          <a:noFill/>
          <a:ln>
            <a:noFill/>
          </a:ln>
        </p:spPr>
      </p:pic>
      <p:sp>
        <p:nvSpPr>
          <p:cNvPr id="76" name="Google Shape;76;p12"/>
          <p:cNvSpPr txBox="1">
            <a:spLocks noGrp="1"/>
          </p:cNvSpPr>
          <p:nvPr>
            <p:ph type="body" idx="1"/>
          </p:nvPr>
        </p:nvSpPr>
        <p:spPr>
          <a:xfrm>
            <a:off x="349475" y="1051560"/>
            <a:ext cx="84627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rgbClr val="FFFFFF"/>
              </a:buClr>
              <a:buSzPts val="1800"/>
              <a:buFont typeface="Roboto"/>
              <a:buChar char="●"/>
              <a:defRPr sz="18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0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rgbClr val="FFFFFF"/>
              </a:buClr>
              <a:buSzPts val="1200"/>
              <a:buFont typeface="Roboto Light"/>
              <a:buChar char="■"/>
              <a:defRPr sz="1200" b="0" i="0" u="none" strike="noStrike" cap="none">
                <a:solidFill>
                  <a:srgbClr val="FFFFFF"/>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rgbClr val="FFFFFF"/>
              </a:buClr>
              <a:buSzPts val="800"/>
              <a:buFont typeface="Roboto Light"/>
              <a:buChar char="■"/>
              <a:defRPr sz="800" b="0" i="0" u="none" strike="noStrike" cap="none">
                <a:solidFill>
                  <a:srgbClr val="FFFFFF"/>
                </a:solidFill>
                <a:latin typeface="Roboto Light"/>
                <a:ea typeface="Roboto Light"/>
                <a:cs typeface="Roboto Light"/>
                <a:sym typeface="Roboto Light"/>
              </a:defRPr>
            </a:lvl9pPr>
          </a:lstStyle>
          <a:p>
            <a:endParaRPr/>
          </a:p>
        </p:txBody>
      </p:sp>
      <p:cxnSp>
        <p:nvCxnSpPr>
          <p:cNvPr id="77" name="Google Shape;77;p12"/>
          <p:cNvCxnSpPr/>
          <p:nvPr/>
        </p:nvCxnSpPr>
        <p:spPr>
          <a:xfrm>
            <a:off x="8335800" y="457200"/>
            <a:ext cx="476400" cy="0"/>
          </a:xfrm>
          <a:prstGeom prst="straightConnector1">
            <a:avLst/>
          </a:prstGeom>
          <a:noFill/>
          <a:ln w="9525" cap="flat" cmpd="sng">
            <a:solidFill>
              <a:srgbClr val="FFFFFF"/>
            </a:solidFill>
            <a:prstDash val="solid"/>
            <a:round/>
            <a:headEnd type="none" w="sm" len="sm"/>
            <a:tailEnd type="none" w="sm" len="sm"/>
          </a:ln>
        </p:spPr>
      </p:cxnSp>
      <p:sp>
        <p:nvSpPr>
          <p:cNvPr id="78" name="Google Shape;78;p12"/>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rgbClr val="FFFFFF"/>
                </a:solidFill>
                <a:latin typeface="Roboto"/>
                <a:ea typeface="Roboto"/>
                <a:cs typeface="Roboto"/>
                <a:sym typeface="Roboto"/>
              </a:rPr>
              <a:t>‹#›</a:t>
            </a:fld>
            <a:endParaRPr sz="1200" b="0" i="0" u="none" strike="noStrike" cap="none">
              <a:solidFill>
                <a:srgbClr val="FFFFFF"/>
              </a:solidFill>
              <a:latin typeface="Roboto"/>
              <a:ea typeface="Roboto"/>
              <a:cs typeface="Roboto"/>
              <a:sym typeface="Roboto"/>
            </a:endParaRPr>
          </a:p>
        </p:txBody>
      </p:sp>
      <p:sp>
        <p:nvSpPr>
          <p:cNvPr id="79" name="Google Shape;79;p12"/>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C O N F I D E N T I A L</a:t>
            </a:r>
            <a:endParaRPr sz="6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4 Title&amp;Content_white">
  <p:cSld name="Title and Content_3_1_1_1_1_1">
    <p:bg>
      <p:bgPr>
        <a:no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349475" y="685800"/>
            <a:ext cx="8449200" cy="8685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Roboto"/>
                <a:ea typeface="Roboto"/>
                <a:cs typeface="Roboto"/>
                <a:sym typeface="Roboto"/>
              </a:defRPr>
            </a:lvl9pPr>
          </a:lstStyle>
          <a:p>
            <a:endParaRPr/>
          </a:p>
        </p:txBody>
      </p:sp>
      <p:sp>
        <p:nvSpPr>
          <p:cNvPr id="82" name="Google Shape;82;p13"/>
          <p:cNvSpPr txBox="1">
            <a:spLocks noGrp="1"/>
          </p:cNvSpPr>
          <p:nvPr>
            <p:ph type="body" idx="1"/>
          </p:nvPr>
        </p:nvSpPr>
        <p:spPr>
          <a:xfrm>
            <a:off x="347400" y="1051560"/>
            <a:ext cx="8449200" cy="3568500"/>
          </a:xfrm>
          <a:prstGeom prst="rect">
            <a:avLst/>
          </a:prstGeom>
          <a:noFill/>
          <a:ln>
            <a:noFill/>
          </a:ln>
        </p:spPr>
        <p:txBody>
          <a:bodyPr spcFirstLastPara="1" wrap="square" lIns="0" tIns="91425" rIns="0" bIns="0" anchor="t" anchorCtr="0"/>
          <a:lstStyle>
            <a:lvl1pPr marL="457200" marR="0" lvl="0" indent="-342900" algn="l" rtl="0">
              <a:lnSpc>
                <a:spcPct val="115000"/>
              </a:lnSpc>
              <a:spcBef>
                <a:spcPts val="10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000"/>
              </a:spcBef>
              <a:spcAft>
                <a:spcPts val="0"/>
              </a:spcAft>
              <a:buClr>
                <a:schemeClr val="dk1"/>
              </a:buClr>
              <a:buSzPts val="1400"/>
              <a:buFont typeface="Roboto Light"/>
              <a:buChar char="○"/>
              <a:defRPr sz="1400" b="0" i="0" u="none" strike="noStrike" cap="none">
                <a:solidFill>
                  <a:schemeClr val="dk1"/>
                </a:solidFill>
                <a:latin typeface="Roboto Light"/>
                <a:ea typeface="Roboto Light"/>
                <a:cs typeface="Roboto Light"/>
                <a:sym typeface="Roboto Light"/>
              </a:defRPr>
            </a:lvl2pPr>
            <a:lvl3pPr marL="1371600" marR="0" lvl="2" indent="-304800" algn="l" rtl="0">
              <a:lnSpc>
                <a:spcPct val="115000"/>
              </a:lnSpc>
              <a:spcBef>
                <a:spcPts val="1000"/>
              </a:spcBef>
              <a:spcAft>
                <a:spcPts val="0"/>
              </a:spcAft>
              <a:buClr>
                <a:schemeClr val="dk1"/>
              </a:buClr>
              <a:buSzPts val="1200"/>
              <a:buFont typeface="Roboto Light"/>
              <a:buChar char="■"/>
              <a:defRPr sz="1200" b="0" i="0" u="none" strike="noStrike" cap="none">
                <a:solidFill>
                  <a:schemeClr val="dk1"/>
                </a:solidFill>
                <a:latin typeface="Roboto Light"/>
                <a:ea typeface="Roboto Light"/>
                <a:cs typeface="Roboto Light"/>
                <a:sym typeface="Roboto Light"/>
              </a:defRPr>
            </a:lvl3pPr>
            <a:lvl4pPr marL="1828800" marR="0" lvl="3"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4pPr>
            <a:lvl5pPr marL="2286000" marR="0" lvl="4"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5pPr>
            <a:lvl6pPr marL="2743200" marR="0" lvl="5"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6pPr>
            <a:lvl7pPr marL="3200400" marR="0" lvl="6"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7pPr>
            <a:lvl8pPr marL="3657600" marR="0" lvl="7"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8pPr>
            <a:lvl9pPr marL="4114800" marR="0" lvl="8" indent="-279400" algn="l" rtl="0">
              <a:lnSpc>
                <a:spcPct val="115000"/>
              </a:lnSpc>
              <a:spcBef>
                <a:spcPts val="1000"/>
              </a:spcBef>
              <a:spcAft>
                <a:spcPts val="0"/>
              </a:spcAft>
              <a:buClr>
                <a:schemeClr val="dk1"/>
              </a:buClr>
              <a:buSzPts val="800"/>
              <a:buFont typeface="Roboto Light"/>
              <a:buChar char="■"/>
              <a:defRPr sz="800" b="0" i="0" u="none" strike="noStrike" cap="none">
                <a:solidFill>
                  <a:schemeClr val="dk1"/>
                </a:solidFill>
                <a:latin typeface="Roboto Light"/>
                <a:ea typeface="Roboto Light"/>
                <a:cs typeface="Roboto Light"/>
                <a:sym typeface="Robot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335800" y="138125"/>
            <a:ext cx="476400" cy="31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 sz="1200" b="0" i="0" u="none" strike="noStrike" cap="none">
                <a:solidFill>
                  <a:schemeClr val="lt2"/>
                </a:solidFill>
                <a:latin typeface="Roboto"/>
                <a:ea typeface="Roboto"/>
                <a:cs typeface="Roboto"/>
                <a:sym typeface="Roboto"/>
              </a:rPr>
              <a:t>‹#›</a:t>
            </a:fld>
            <a:endParaRPr sz="1200" b="0" i="0" u="none" strike="noStrike" cap="none">
              <a:solidFill>
                <a:schemeClr val="lt2"/>
              </a:solidFill>
              <a:latin typeface="Roboto"/>
              <a:ea typeface="Roboto"/>
              <a:cs typeface="Roboto"/>
              <a:sym typeface="Roboto"/>
            </a:endParaRPr>
          </a:p>
        </p:txBody>
      </p:sp>
      <p:cxnSp>
        <p:nvCxnSpPr>
          <p:cNvPr id="7" name="Google Shape;7;p1"/>
          <p:cNvCxnSpPr/>
          <p:nvPr/>
        </p:nvCxnSpPr>
        <p:spPr>
          <a:xfrm>
            <a:off x="8335800" y="457200"/>
            <a:ext cx="476400" cy="0"/>
          </a:xfrm>
          <a:prstGeom prst="straightConnector1">
            <a:avLst/>
          </a:prstGeom>
          <a:noFill/>
          <a:ln w="9525" cap="flat" cmpd="sng">
            <a:solidFill>
              <a:schemeClr val="lt2"/>
            </a:solidFill>
            <a:prstDash val="solid"/>
            <a:round/>
            <a:headEnd type="none" w="sm" len="sm"/>
            <a:tailEnd type="none" w="sm" len="sm"/>
          </a:ln>
        </p:spPr>
      </p:cxnSp>
      <p:pic>
        <p:nvPicPr>
          <p:cNvPr id="8" name="Google Shape;8;p1"/>
          <p:cNvPicPr preferRelativeResize="0"/>
          <p:nvPr/>
        </p:nvPicPr>
        <p:blipFill rotWithShape="1">
          <a:blip r:embed="rId55">
            <a:alphaModFix/>
          </a:blip>
          <a:srcRect/>
          <a:stretch/>
        </p:blipFill>
        <p:spPr>
          <a:xfrm>
            <a:off x="365751" y="210450"/>
            <a:ext cx="919181" cy="174550"/>
          </a:xfrm>
          <a:prstGeom prst="rect">
            <a:avLst/>
          </a:prstGeom>
          <a:noFill/>
          <a:ln>
            <a:noFill/>
          </a:ln>
        </p:spPr>
      </p:pic>
      <p:sp>
        <p:nvSpPr>
          <p:cNvPr id="9" name="Google Shape;9;p1"/>
          <p:cNvSpPr txBox="1"/>
          <p:nvPr/>
        </p:nvSpPr>
        <p:spPr>
          <a:xfrm>
            <a:off x="6602650" y="171600"/>
            <a:ext cx="1523700" cy="209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C8C8C8"/>
                </a:solidFill>
                <a:latin typeface="Roboto"/>
                <a:ea typeface="Roboto"/>
                <a:cs typeface="Roboto"/>
                <a:sym typeface="Roboto"/>
              </a:rPr>
              <a:t>C O N F I D E N T I A L</a:t>
            </a:r>
            <a:endParaRPr sz="600" b="0" i="0" u="none" strike="noStrike" cap="none">
              <a:solidFill>
                <a:srgbClr val="C8C8C8"/>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4" r:id="rId50"/>
    <p:sldLayoutId id="2147483708" r:id="rId51"/>
    <p:sldLayoutId id="2147483709" r:id="rId52"/>
    <p:sldLayoutId id="2147483710" r:id="rId53"/>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kyanyoga/sample-sales-data"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7"/>
          <p:cNvSpPr txBox="1">
            <a:spLocks noGrp="1"/>
          </p:cNvSpPr>
          <p:nvPr>
            <p:ph type="title"/>
          </p:nvPr>
        </p:nvSpPr>
        <p:spPr>
          <a:xfrm>
            <a:off x="348747" y="1923056"/>
            <a:ext cx="8280246" cy="1685100"/>
          </a:xfrm>
          <a:prstGeom prst="rect">
            <a:avLst/>
          </a:prstGeom>
          <a:noFill/>
          <a:ln>
            <a:noFill/>
          </a:ln>
        </p:spPr>
        <p:txBody>
          <a:bodyPr spcFirstLastPara="1" wrap="square" lIns="0" tIns="0" rIns="91425" bIns="0" anchor="t" anchorCtr="0">
            <a:noAutofit/>
          </a:bodyPr>
          <a:lstStyle/>
          <a:p>
            <a:pPr lvl="0">
              <a:lnSpc>
                <a:spcPct val="125000"/>
              </a:lnSpc>
            </a:pPr>
            <a:r>
              <a:rPr lang="en-GB" dirty="0"/>
              <a:t>Using Kafka to integrate DWH and Cloud Based big data systems.</a:t>
            </a:r>
            <a:endParaRPr sz="4000" b="1" i="0" u="none" strike="noStrike" cap="none" dirty="0">
              <a:solidFill>
                <a:srgbClr val="FFFFFF"/>
              </a:solidFill>
              <a:latin typeface="Roboto"/>
              <a:ea typeface="Roboto"/>
              <a:cs typeface="Roboto"/>
              <a:sym typeface="Roboto"/>
            </a:endParaRPr>
          </a:p>
        </p:txBody>
      </p:sp>
      <p:sp>
        <p:nvSpPr>
          <p:cNvPr id="402" name="Google Shape;402;p57"/>
          <p:cNvSpPr txBox="1">
            <a:spLocks noGrp="1"/>
          </p:cNvSpPr>
          <p:nvPr>
            <p:ph type="subTitle" idx="1"/>
          </p:nvPr>
        </p:nvSpPr>
        <p:spPr>
          <a:xfrm>
            <a:off x="348750" y="4292625"/>
            <a:ext cx="5943600" cy="514200"/>
          </a:xfrm>
          <a:prstGeom prst="rect">
            <a:avLst/>
          </a:prstGeom>
          <a:noFill/>
          <a:ln>
            <a:noFill/>
          </a:ln>
        </p:spPr>
        <p:txBody>
          <a:bodyPr spcFirstLastPara="1" wrap="square" lIns="0" tIns="0" rIns="91425" bIns="0" anchor="t" anchorCtr="0">
            <a:noAutofit/>
          </a:bodyPr>
          <a:lstStyle/>
          <a:p>
            <a:pPr marL="0" marR="0" lvl="0" indent="0" algn="l" rtl="0">
              <a:lnSpc>
                <a:spcPct val="100000"/>
              </a:lnSpc>
              <a:spcBef>
                <a:spcPts val="0"/>
              </a:spcBef>
              <a:spcAft>
                <a:spcPts val="0"/>
              </a:spcAft>
              <a:buClr>
                <a:srgbClr val="000000"/>
              </a:buClr>
              <a:buSzPts val="1800"/>
              <a:buFont typeface="Roboto"/>
              <a:buNone/>
            </a:pPr>
            <a:r>
              <a:rPr lang="en" sz="1800" b="0" i="0" u="none" strike="noStrike" cap="none" dirty="0">
                <a:solidFill>
                  <a:srgbClr val="FFFFFF"/>
                </a:solidFill>
                <a:latin typeface="Roboto"/>
                <a:ea typeface="Roboto"/>
                <a:cs typeface="Roboto"/>
                <a:sym typeface="Roboto"/>
              </a:rPr>
              <a:t>Mic Hussey, Confluent Nordics, </a:t>
            </a:r>
            <a:r>
              <a:rPr lang="en" sz="1800" b="0" i="0" u="none" strike="noStrike" cap="none" dirty="0" err="1">
                <a:solidFill>
                  <a:srgbClr val="FFFFFF"/>
                </a:solidFill>
                <a:latin typeface="Roboto"/>
                <a:ea typeface="Roboto"/>
                <a:cs typeface="Roboto"/>
                <a:sym typeface="Roboto"/>
              </a:rPr>
              <a:t>mic@confluent.io</a:t>
            </a:r>
            <a:endParaRPr sz="1800" b="0" i="0" u="none" strike="noStrike" cap="none"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0"/>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0"/>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0"/>
          <p:cNvSpPr txBox="1"/>
          <p:nvPr/>
        </p:nvSpPr>
        <p:spPr>
          <a:xfrm>
            <a:off x="4883000" y="200602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sp>
        <p:nvSpPr>
          <p:cNvPr id="1102" name="Google Shape;1102;p140"/>
          <p:cNvSpPr/>
          <p:nvPr/>
        </p:nvSpPr>
        <p:spPr>
          <a:xfrm>
            <a:off x="2110950" y="1184475"/>
            <a:ext cx="4922100" cy="2543100"/>
          </a:xfrm>
          <a:prstGeom prst="roundRect">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103" name="Google Shape;1103;p140"/>
          <p:cNvSpPr txBox="1"/>
          <p:nvPr/>
        </p:nvSpPr>
        <p:spPr>
          <a:xfrm>
            <a:off x="2335500" y="1378700"/>
            <a:ext cx="44730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2"/>
                </a:solidFill>
                <a:latin typeface="Roboto"/>
                <a:ea typeface="Roboto"/>
                <a:cs typeface="Roboto"/>
                <a:sym typeface="Roboto"/>
              </a:rPr>
              <a:t>Event Streaming Paradigm</a:t>
            </a:r>
            <a:endParaRPr sz="2400" b="1">
              <a:solidFill>
                <a:schemeClr val="accent2"/>
              </a:solidFill>
              <a:latin typeface="Roboto"/>
              <a:ea typeface="Roboto"/>
              <a:cs typeface="Roboto"/>
              <a:sym typeface="Roboto"/>
            </a:endParaRPr>
          </a:p>
          <a:p>
            <a:pPr marL="0" lvl="0" indent="0" algn="l" rtl="0">
              <a:spcBef>
                <a:spcPts val="0"/>
              </a:spcBef>
              <a:spcAft>
                <a:spcPts val="0"/>
              </a:spcAft>
              <a:buNone/>
            </a:pPr>
            <a:endParaRPr/>
          </a:p>
        </p:txBody>
      </p:sp>
      <p:pic>
        <p:nvPicPr>
          <p:cNvPr id="1104" name="Google Shape;1104;p140"/>
          <p:cNvPicPr preferRelativeResize="0"/>
          <p:nvPr/>
        </p:nvPicPr>
        <p:blipFill>
          <a:blip r:embed="rId3">
            <a:alphaModFix amt="40000"/>
          </a:blip>
          <a:stretch>
            <a:fillRect/>
          </a:stretch>
        </p:blipFill>
        <p:spPr>
          <a:xfrm flipH="1">
            <a:off x="115626" y="4175100"/>
            <a:ext cx="8912748" cy="852950"/>
          </a:xfrm>
          <a:prstGeom prst="rect">
            <a:avLst/>
          </a:prstGeom>
          <a:noFill/>
          <a:ln>
            <a:noFill/>
          </a:ln>
        </p:spPr>
      </p:pic>
      <p:pic>
        <p:nvPicPr>
          <p:cNvPr id="1105" name="Google Shape;1105;p140"/>
          <p:cNvPicPr preferRelativeResize="0"/>
          <p:nvPr/>
        </p:nvPicPr>
        <p:blipFill>
          <a:blip r:embed="rId4">
            <a:alphaModFix/>
          </a:blip>
          <a:stretch>
            <a:fillRect/>
          </a:stretch>
        </p:blipFill>
        <p:spPr>
          <a:xfrm>
            <a:off x="2971374" y="2006023"/>
            <a:ext cx="3201249" cy="1486525"/>
          </a:xfrm>
          <a:prstGeom prst="rect">
            <a:avLst/>
          </a:prstGeom>
          <a:noFill/>
          <a:ln>
            <a:noFill/>
          </a:ln>
        </p:spPr>
      </p:pic>
    </p:spTree>
    <p:extLst>
      <p:ext uri="{BB962C8B-B14F-4D97-AF65-F5344CB8AC3E}">
        <p14:creationId xmlns:p14="http://schemas.microsoft.com/office/powerpoint/2010/main" val="1529079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325"/>
          <p:cNvSpPr txBox="1">
            <a:spLocks noGrp="1"/>
          </p:cNvSpPr>
          <p:nvPr>
            <p:ph type="title"/>
          </p:nvPr>
        </p:nvSpPr>
        <p:spPr>
          <a:xfrm>
            <a:off x="331750" y="507725"/>
            <a:ext cx="8034600" cy="101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solidFill>
                  <a:srgbClr val="434343"/>
                </a:solidFill>
              </a:rPr>
              <a:t>Apache Kafka, the de-facto OSS standard for event streaming</a:t>
            </a:r>
            <a:endParaRPr sz="2000" dirty="0">
              <a:solidFill>
                <a:srgbClr val="434343"/>
              </a:solidFill>
            </a:endParaRPr>
          </a:p>
        </p:txBody>
      </p:sp>
      <p:pic>
        <p:nvPicPr>
          <p:cNvPr id="2288" name="Google Shape;2288;p325"/>
          <p:cNvPicPr preferRelativeResize="0"/>
          <p:nvPr/>
        </p:nvPicPr>
        <p:blipFill rotWithShape="1">
          <a:blip r:embed="rId3">
            <a:alphaModFix/>
          </a:blip>
          <a:srcRect/>
          <a:stretch/>
        </p:blipFill>
        <p:spPr>
          <a:xfrm>
            <a:off x="387600" y="2044725"/>
            <a:ext cx="1940200" cy="1940200"/>
          </a:xfrm>
          <a:prstGeom prst="rect">
            <a:avLst/>
          </a:prstGeom>
          <a:noFill/>
          <a:ln>
            <a:noFill/>
          </a:ln>
        </p:spPr>
      </p:pic>
      <p:sp>
        <p:nvSpPr>
          <p:cNvPr id="2289" name="Google Shape;2289;p325"/>
          <p:cNvSpPr/>
          <p:nvPr/>
        </p:nvSpPr>
        <p:spPr>
          <a:xfrm>
            <a:off x="2149275" y="2096875"/>
            <a:ext cx="4622100" cy="432300"/>
          </a:xfrm>
          <a:prstGeom prst="roundRect">
            <a:avLst>
              <a:gd name="adj" fmla="val 1798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FFFFFF"/>
                </a:solidFill>
                <a:latin typeface="Roboto"/>
                <a:ea typeface="Roboto"/>
                <a:cs typeface="Roboto"/>
                <a:sym typeface="Roboto"/>
              </a:rPr>
              <a:t>Real-time | </a:t>
            </a:r>
            <a:r>
              <a:rPr lang="en" sz="1000" b="0" i="0" u="none" strike="noStrike" cap="none" dirty="0">
                <a:solidFill>
                  <a:srgbClr val="FFFFFF"/>
                </a:solidFill>
                <a:latin typeface="Roboto Thin"/>
                <a:ea typeface="Roboto Thin"/>
                <a:cs typeface="Roboto Thin"/>
                <a:sym typeface="Roboto Thin"/>
              </a:rPr>
              <a:t>Uses disk structure for </a:t>
            </a:r>
            <a:r>
              <a:rPr lang="en" sz="1000" b="0" i="0" u="none" strike="noStrike" cap="none" dirty="0">
                <a:solidFill>
                  <a:schemeClr val="lt1"/>
                </a:solidFill>
                <a:latin typeface="Roboto Thin"/>
                <a:ea typeface="Roboto Thin"/>
                <a:cs typeface="Roboto Thin"/>
                <a:sym typeface="Roboto Thin"/>
              </a:rPr>
              <a:t>constant performance at Petabyte scale</a:t>
            </a:r>
            <a:r>
              <a:rPr lang="en" sz="1000" b="0" i="0" u="none" strike="noStrike" cap="none" dirty="0">
                <a:solidFill>
                  <a:srgbClr val="FFFFFF"/>
                </a:solidFill>
                <a:latin typeface="Roboto Thin"/>
                <a:ea typeface="Roboto Thin"/>
                <a:cs typeface="Roboto Thin"/>
                <a:sym typeface="Roboto Thin"/>
              </a:rPr>
              <a:t>  </a:t>
            </a:r>
            <a:endParaRPr sz="1000" b="0" i="0" u="none" strike="noStrike" cap="none" dirty="0">
              <a:solidFill>
                <a:srgbClr val="FFFFFF"/>
              </a:solidFill>
              <a:latin typeface="Roboto Thin"/>
              <a:ea typeface="Roboto Thin"/>
              <a:cs typeface="Roboto Thin"/>
              <a:sym typeface="Roboto Thin"/>
            </a:endParaRPr>
          </a:p>
        </p:txBody>
      </p:sp>
      <p:sp>
        <p:nvSpPr>
          <p:cNvPr id="2290" name="Google Shape;2290;p325"/>
          <p:cNvSpPr/>
          <p:nvPr/>
        </p:nvSpPr>
        <p:spPr>
          <a:xfrm>
            <a:off x="2149275" y="3032232"/>
            <a:ext cx="4622100" cy="432300"/>
          </a:xfrm>
          <a:prstGeom prst="roundRect">
            <a:avLst>
              <a:gd name="adj" fmla="val 1798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Scalable | </a:t>
            </a:r>
            <a:r>
              <a:rPr lang="en" sz="1000" b="0" i="0" u="none" strike="noStrike" cap="none">
                <a:solidFill>
                  <a:srgbClr val="FFFFFF"/>
                </a:solidFill>
                <a:latin typeface="Roboto Thin"/>
                <a:ea typeface="Roboto Thin"/>
                <a:cs typeface="Roboto Thin"/>
                <a:sym typeface="Roboto Thin"/>
              </a:rPr>
              <a:t>Distributed, scales quickly and easily without downtime</a:t>
            </a:r>
            <a:endParaRPr sz="1000" b="0" i="0" u="none" strike="noStrike" cap="none">
              <a:solidFill>
                <a:srgbClr val="FFFFFF"/>
              </a:solidFill>
              <a:latin typeface="Roboto Thin"/>
              <a:ea typeface="Roboto Thin"/>
              <a:cs typeface="Roboto Thin"/>
              <a:sym typeface="Roboto Thin"/>
            </a:endParaRPr>
          </a:p>
        </p:txBody>
      </p:sp>
      <p:sp>
        <p:nvSpPr>
          <p:cNvPr id="2291" name="Google Shape;2291;p325"/>
          <p:cNvSpPr/>
          <p:nvPr/>
        </p:nvSpPr>
        <p:spPr>
          <a:xfrm>
            <a:off x="2149275" y="3499910"/>
            <a:ext cx="4622100" cy="432300"/>
          </a:xfrm>
          <a:prstGeom prst="roundRect">
            <a:avLst>
              <a:gd name="adj" fmla="val 1798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Persistent | </a:t>
            </a:r>
            <a:r>
              <a:rPr lang="en" sz="1000" b="0" i="0" u="none" strike="noStrike" cap="none">
                <a:solidFill>
                  <a:srgbClr val="FFFFFF"/>
                </a:solidFill>
                <a:latin typeface="Roboto Thin"/>
                <a:ea typeface="Roboto Thin"/>
                <a:cs typeface="Roboto Thin"/>
                <a:sym typeface="Roboto Thin"/>
              </a:rPr>
              <a:t>Persists messages on disks, enables intra-cluster replication</a:t>
            </a:r>
            <a:endParaRPr sz="1000" b="0" i="0" u="none" strike="noStrike" cap="none">
              <a:solidFill>
                <a:srgbClr val="FFFFFF"/>
              </a:solidFill>
              <a:latin typeface="Roboto Thin"/>
              <a:ea typeface="Roboto Thin"/>
              <a:cs typeface="Roboto Thin"/>
              <a:sym typeface="Roboto Thin"/>
            </a:endParaRPr>
          </a:p>
        </p:txBody>
      </p:sp>
      <p:sp>
        <p:nvSpPr>
          <p:cNvPr id="2292" name="Google Shape;2292;p325"/>
          <p:cNvSpPr/>
          <p:nvPr/>
        </p:nvSpPr>
        <p:spPr>
          <a:xfrm>
            <a:off x="2149275" y="2564554"/>
            <a:ext cx="4622100" cy="432300"/>
          </a:xfrm>
          <a:prstGeom prst="roundRect">
            <a:avLst>
              <a:gd name="adj" fmla="val 1798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Reliable | </a:t>
            </a:r>
            <a:r>
              <a:rPr lang="en" sz="1000" b="0" i="0" u="none" strike="noStrike" cap="none">
                <a:solidFill>
                  <a:schemeClr val="lt1"/>
                </a:solidFill>
                <a:latin typeface="Roboto Thin"/>
                <a:ea typeface="Roboto Thin"/>
                <a:cs typeface="Roboto Thin"/>
                <a:sym typeface="Roboto Thin"/>
              </a:rPr>
              <a:t>Replicates data, auto balances consumers upon failure</a:t>
            </a:r>
            <a:endParaRPr sz="1000" b="0" i="0" u="none" strike="noStrike" cap="none">
              <a:solidFill>
                <a:srgbClr val="FFFFFF"/>
              </a:solidFill>
              <a:latin typeface="Roboto"/>
              <a:ea typeface="Roboto"/>
              <a:cs typeface="Roboto"/>
              <a:sym typeface="Roboto"/>
            </a:endParaRPr>
          </a:p>
        </p:txBody>
      </p:sp>
      <p:sp>
        <p:nvSpPr>
          <p:cNvPr id="2293" name="Google Shape;2293;p325"/>
          <p:cNvSpPr txBox="1"/>
          <p:nvPr/>
        </p:nvSpPr>
        <p:spPr>
          <a:xfrm>
            <a:off x="7131850" y="2096875"/>
            <a:ext cx="1424700" cy="1835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434343"/>
                </a:solidFill>
                <a:latin typeface="Roboto Light"/>
                <a:ea typeface="Roboto Light"/>
                <a:cs typeface="Roboto Light"/>
                <a:sym typeface="Roboto Light"/>
              </a:rPr>
              <a:t>In production at more than a third of the Fortune 500</a:t>
            </a:r>
            <a:endParaRPr sz="1000" b="0" i="0" u="none" strike="noStrike" cap="none" dirty="0">
              <a:solidFill>
                <a:srgbClr val="434343"/>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43434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434343"/>
                </a:solidFill>
                <a:latin typeface="Roboto"/>
                <a:ea typeface="Roboto"/>
                <a:cs typeface="Roboto"/>
                <a:sym typeface="Roboto"/>
              </a:rPr>
              <a:t>2 trillion messages</a:t>
            </a:r>
            <a:r>
              <a:rPr lang="en" sz="1000" b="0" i="0" u="none" strike="noStrike" cap="none" dirty="0">
                <a:solidFill>
                  <a:srgbClr val="434343"/>
                </a:solidFill>
                <a:latin typeface="Roboto"/>
                <a:ea typeface="Roboto"/>
                <a:cs typeface="Roboto"/>
                <a:sym typeface="Roboto"/>
              </a:rPr>
              <a:t> </a:t>
            </a:r>
            <a:r>
              <a:rPr lang="en" sz="1000" b="0" i="0" u="none" strike="noStrike" cap="none" dirty="0">
                <a:solidFill>
                  <a:srgbClr val="434343"/>
                </a:solidFill>
                <a:latin typeface="Roboto Light"/>
                <a:ea typeface="Roboto Light"/>
                <a:cs typeface="Roboto Light"/>
                <a:sym typeface="Roboto Light"/>
              </a:rPr>
              <a:t>a day at LinkedIn</a:t>
            </a:r>
            <a:endParaRPr sz="1000" b="0" i="0" u="none" strike="noStrike" cap="none" dirty="0">
              <a:solidFill>
                <a:srgbClr val="434343"/>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43434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434343"/>
                </a:solidFill>
                <a:latin typeface="Roboto"/>
                <a:ea typeface="Roboto"/>
                <a:cs typeface="Roboto"/>
                <a:sym typeface="Roboto"/>
              </a:rPr>
              <a:t>500 billion events </a:t>
            </a:r>
            <a:r>
              <a:rPr lang="en" sz="1000" b="0" i="0" u="none" strike="noStrike" cap="none" dirty="0">
                <a:solidFill>
                  <a:srgbClr val="434343"/>
                </a:solidFill>
                <a:latin typeface="Roboto Light"/>
                <a:ea typeface="Roboto Light"/>
                <a:cs typeface="Roboto Light"/>
                <a:sym typeface="Roboto Light"/>
              </a:rPr>
              <a:t>a day (1.3 PB) at Netflix</a:t>
            </a:r>
            <a:endParaRPr sz="1000" b="0" i="0" u="none" strike="noStrike" cap="none" dirty="0">
              <a:solidFill>
                <a:srgbClr val="434343"/>
              </a:solidFill>
              <a:latin typeface="Roboto Light"/>
              <a:ea typeface="Roboto Light"/>
              <a:cs typeface="Roboto Light"/>
              <a:sym typeface="Roboto Light"/>
            </a:endParaRPr>
          </a:p>
        </p:txBody>
      </p:sp>
      <p:sp>
        <p:nvSpPr>
          <p:cNvPr id="2294" name="Google Shape;2294;p325"/>
          <p:cNvSpPr/>
          <p:nvPr/>
        </p:nvSpPr>
        <p:spPr>
          <a:xfrm rot="5400000">
            <a:off x="6108725" y="2935881"/>
            <a:ext cx="1783800" cy="153900"/>
          </a:xfrm>
          <a:prstGeom prst="triangle">
            <a:avLst>
              <a:gd name="adj" fmla="val 50105"/>
            </a:avLst>
          </a:prstGeom>
          <a:solidFill>
            <a:srgbClr val="4040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95" name="Google Shape;2295;p325"/>
          <p:cNvSpPr/>
          <p:nvPr/>
        </p:nvSpPr>
        <p:spPr>
          <a:xfrm>
            <a:off x="274725" y="150450"/>
            <a:ext cx="1068300" cy="3054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296" name="Google Shape;2296;p325"/>
          <p:cNvPicPr preferRelativeResize="0"/>
          <p:nvPr/>
        </p:nvPicPr>
        <p:blipFill>
          <a:blip r:embed="rId4">
            <a:alphaModFix/>
          </a:blip>
          <a:stretch>
            <a:fillRect/>
          </a:stretch>
        </p:blipFill>
        <p:spPr>
          <a:xfrm>
            <a:off x="362400" y="207600"/>
            <a:ext cx="904387" cy="182644"/>
          </a:xfrm>
          <a:prstGeom prst="rect">
            <a:avLst/>
          </a:prstGeom>
          <a:noFill/>
          <a:ln>
            <a:noFill/>
          </a:ln>
        </p:spPr>
      </p:pic>
      <p:sp>
        <p:nvSpPr>
          <p:cNvPr id="2297" name="Google Shape;2297;p325"/>
          <p:cNvSpPr/>
          <p:nvPr/>
        </p:nvSpPr>
        <p:spPr>
          <a:xfrm>
            <a:off x="7295531" y="242025"/>
            <a:ext cx="808800" cy="1524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33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49"/>
          <p:cNvPicPr preferRelativeResize="0"/>
          <p:nvPr/>
        </p:nvPicPr>
        <p:blipFill rotWithShape="1">
          <a:blip r:embed="rId3">
            <a:alphaModFix/>
          </a:blip>
          <a:srcRect t="169" b="169"/>
          <a:stretch/>
        </p:blipFill>
        <p:spPr>
          <a:xfrm>
            <a:off x="150875" y="4102171"/>
            <a:ext cx="8842250" cy="976753"/>
          </a:xfrm>
          <a:prstGeom prst="rect">
            <a:avLst/>
          </a:prstGeom>
          <a:noFill/>
          <a:ln>
            <a:noFill/>
          </a:ln>
        </p:spPr>
      </p:pic>
      <p:pic>
        <p:nvPicPr>
          <p:cNvPr id="1204" name="Google Shape;1204;p149"/>
          <p:cNvPicPr preferRelativeResize="0"/>
          <p:nvPr/>
        </p:nvPicPr>
        <p:blipFill>
          <a:blip r:embed="rId4">
            <a:alphaModFix/>
          </a:blip>
          <a:stretch>
            <a:fillRect/>
          </a:stretch>
        </p:blipFill>
        <p:spPr>
          <a:xfrm>
            <a:off x="534600" y="3095325"/>
            <a:ext cx="8092441" cy="965989"/>
          </a:xfrm>
          <a:prstGeom prst="rect">
            <a:avLst/>
          </a:prstGeom>
          <a:noFill/>
          <a:ln>
            <a:noFill/>
          </a:ln>
        </p:spPr>
      </p:pic>
      <p:pic>
        <p:nvPicPr>
          <p:cNvPr id="1205" name="Google Shape;1205;p149"/>
          <p:cNvPicPr preferRelativeResize="0"/>
          <p:nvPr/>
        </p:nvPicPr>
        <p:blipFill rotWithShape="1">
          <a:blip r:embed="rId5">
            <a:alphaModFix/>
          </a:blip>
          <a:srcRect t="49" b="49"/>
          <a:stretch/>
        </p:blipFill>
        <p:spPr>
          <a:xfrm>
            <a:off x="2386025" y="502825"/>
            <a:ext cx="4405301" cy="1634925"/>
          </a:xfrm>
          <a:prstGeom prst="rect">
            <a:avLst/>
          </a:prstGeom>
          <a:noFill/>
          <a:ln>
            <a:noFill/>
          </a:ln>
        </p:spPr>
      </p:pic>
      <p:pic>
        <p:nvPicPr>
          <p:cNvPr id="1206" name="Google Shape;1206;p149"/>
          <p:cNvPicPr preferRelativeResize="0"/>
          <p:nvPr/>
        </p:nvPicPr>
        <p:blipFill rotWithShape="1">
          <a:blip r:embed="rId6">
            <a:alphaModFix/>
          </a:blip>
          <a:srcRect t="19" b="19"/>
          <a:stretch/>
        </p:blipFill>
        <p:spPr>
          <a:xfrm>
            <a:off x="3142512" y="2032450"/>
            <a:ext cx="2862073" cy="1227921"/>
          </a:xfrm>
          <a:prstGeom prst="rect">
            <a:avLst/>
          </a:prstGeom>
          <a:noFill/>
          <a:ln>
            <a:noFill/>
          </a:ln>
        </p:spPr>
      </p:pic>
    </p:spTree>
    <p:extLst>
      <p:ext uri="{BB962C8B-B14F-4D97-AF65-F5344CB8AC3E}">
        <p14:creationId xmlns:p14="http://schemas.microsoft.com/office/powerpoint/2010/main" val="75788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E1A3-B126-E942-8034-4E09A4EDBE40}"/>
              </a:ext>
            </a:extLst>
          </p:cNvPr>
          <p:cNvSpPr>
            <a:spLocks noGrp="1"/>
          </p:cNvSpPr>
          <p:nvPr>
            <p:ph type="title"/>
          </p:nvPr>
        </p:nvSpPr>
        <p:spPr/>
        <p:txBody>
          <a:bodyPr/>
          <a:lstStyle/>
          <a:p>
            <a:r>
              <a:rPr lang="en-US" dirty="0"/>
              <a:t>Data Warehouses to Big Data</a:t>
            </a:r>
          </a:p>
        </p:txBody>
      </p:sp>
    </p:spTree>
    <p:extLst>
      <p:ext uri="{BB962C8B-B14F-4D97-AF65-F5344CB8AC3E}">
        <p14:creationId xmlns:p14="http://schemas.microsoft.com/office/powerpoint/2010/main" val="95355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352813-0FEF-3C48-AB49-07FF6D715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 y="449642"/>
            <a:ext cx="9144000" cy="4389713"/>
          </a:xfrm>
          <a:prstGeom prst="rect">
            <a:avLst/>
          </a:prstGeom>
        </p:spPr>
      </p:pic>
      <p:sp>
        <p:nvSpPr>
          <p:cNvPr id="4" name="Title 3">
            <a:extLst>
              <a:ext uri="{FF2B5EF4-FFF2-40B4-BE49-F238E27FC236}">
                <a16:creationId xmlns:a16="http://schemas.microsoft.com/office/drawing/2014/main" id="{72240D14-DE66-F843-B62C-7AB1A07E94CF}"/>
              </a:ext>
            </a:extLst>
          </p:cNvPr>
          <p:cNvSpPr>
            <a:spLocks noGrp="1"/>
          </p:cNvSpPr>
          <p:nvPr>
            <p:ph type="title"/>
          </p:nvPr>
        </p:nvSpPr>
        <p:spPr>
          <a:xfrm>
            <a:off x="349475" y="685800"/>
            <a:ext cx="8449200" cy="466102"/>
          </a:xfrm>
          <a:solidFill>
            <a:schemeClr val="bg1"/>
          </a:solidFill>
        </p:spPr>
        <p:txBody>
          <a:bodyPr/>
          <a:lstStyle/>
          <a:p>
            <a:r>
              <a:rPr lang="en-US" dirty="0">
                <a:solidFill>
                  <a:schemeClr val="tx1"/>
                </a:solidFill>
              </a:rPr>
              <a:t>Kafka Integration Architecture</a:t>
            </a:r>
          </a:p>
        </p:txBody>
      </p:sp>
      <p:grpSp>
        <p:nvGrpSpPr>
          <p:cNvPr id="7" name="Group 6">
            <a:extLst>
              <a:ext uri="{FF2B5EF4-FFF2-40B4-BE49-F238E27FC236}">
                <a16:creationId xmlns:a16="http://schemas.microsoft.com/office/drawing/2014/main" id="{9655D9B4-5CE2-164B-BAC8-EB3742F91784}"/>
              </a:ext>
            </a:extLst>
          </p:cNvPr>
          <p:cNvGrpSpPr/>
          <p:nvPr/>
        </p:nvGrpSpPr>
        <p:grpSpPr>
          <a:xfrm>
            <a:off x="3436394" y="4305756"/>
            <a:ext cx="829240" cy="832793"/>
            <a:chOff x="2530439" y="784444"/>
            <a:chExt cx="1105653" cy="1110391"/>
          </a:xfrm>
        </p:grpSpPr>
        <p:grpSp>
          <p:nvGrpSpPr>
            <p:cNvPr id="8" name="Group 7">
              <a:extLst>
                <a:ext uri="{FF2B5EF4-FFF2-40B4-BE49-F238E27FC236}">
                  <a16:creationId xmlns:a16="http://schemas.microsoft.com/office/drawing/2014/main" id="{86529F68-007E-B541-A3C4-F97B01C3FA55}"/>
                </a:ext>
              </a:extLst>
            </p:cNvPr>
            <p:cNvGrpSpPr/>
            <p:nvPr/>
          </p:nvGrpSpPr>
          <p:grpSpPr>
            <a:xfrm>
              <a:off x="2530439" y="784444"/>
              <a:ext cx="1010653" cy="1082842"/>
              <a:chOff x="3886200" y="2658979"/>
              <a:chExt cx="1010653" cy="1082842"/>
            </a:xfrm>
          </p:grpSpPr>
          <p:pic>
            <p:nvPicPr>
              <p:cNvPr id="10" name="Picture 9">
                <a:extLst>
                  <a:ext uri="{FF2B5EF4-FFF2-40B4-BE49-F238E27FC236}">
                    <a16:creationId xmlns:a16="http://schemas.microsoft.com/office/drawing/2014/main" id="{109FE22F-13DF-A549-9933-5A52B10F1B6F}"/>
                  </a:ext>
                </a:extLst>
              </p:cNvPr>
              <p:cNvPicPr>
                <a:picLocks noChangeAspect="1"/>
              </p:cNvPicPr>
              <p:nvPr/>
            </p:nvPicPr>
            <p:blipFill rotWithShape="1">
              <a:blip r:embed="rId3">
                <a:extLst>
                  <a:ext uri="{28A0092B-C50C-407E-A947-70E740481C1C}">
                    <a14:useLocalDpi xmlns:a14="http://schemas.microsoft.com/office/drawing/2010/main" val="0"/>
                  </a:ext>
                </a:extLst>
              </a:blip>
              <a:srcRect l="26247" t="2982" r="63949" b="81228"/>
              <a:stretch/>
            </p:blipFill>
            <p:spPr>
              <a:xfrm>
                <a:off x="3886200" y="2658979"/>
                <a:ext cx="1010653" cy="1082842"/>
              </a:xfrm>
              <a:prstGeom prst="rect">
                <a:avLst/>
              </a:prstGeom>
            </p:spPr>
          </p:pic>
          <p:sp>
            <p:nvSpPr>
              <p:cNvPr id="11" name="Rectangle 10">
                <a:extLst>
                  <a:ext uri="{FF2B5EF4-FFF2-40B4-BE49-F238E27FC236}">
                    <a16:creationId xmlns:a16="http://schemas.microsoft.com/office/drawing/2014/main" id="{527AC20F-8DF7-8949-9F6E-F2FB50740EBB}"/>
                  </a:ext>
                </a:extLst>
              </p:cNvPr>
              <p:cNvSpPr/>
              <p:nvPr/>
            </p:nvSpPr>
            <p:spPr>
              <a:xfrm>
                <a:off x="4523873" y="3030355"/>
                <a:ext cx="132347" cy="340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Roboto" panose="02000000000000000000" pitchFamily="2" charset="0"/>
                  <a:ea typeface="Roboto" panose="02000000000000000000" pitchFamily="2" charset="0"/>
                </a:endParaRPr>
              </a:p>
            </p:txBody>
          </p:sp>
        </p:grpSp>
        <p:pic>
          <p:nvPicPr>
            <p:cNvPr id="9" name="Picture 8">
              <a:extLst>
                <a:ext uri="{FF2B5EF4-FFF2-40B4-BE49-F238E27FC236}">
                  <a16:creationId xmlns:a16="http://schemas.microsoft.com/office/drawing/2014/main" id="{4CCA1076-A4D7-C840-A7C4-A08673C365EA}"/>
                </a:ext>
              </a:extLst>
            </p:cNvPr>
            <p:cNvPicPr>
              <a:picLocks noChangeAspect="1"/>
            </p:cNvPicPr>
            <p:nvPr/>
          </p:nvPicPr>
          <p:blipFill rotWithShape="1">
            <a:blip r:embed="rId3">
              <a:extLst>
                <a:ext uri="{28A0092B-C50C-407E-A947-70E740481C1C}">
                  <a14:useLocalDpi xmlns:a14="http://schemas.microsoft.com/office/drawing/2010/main" val="0"/>
                </a:ext>
              </a:extLst>
            </a:blip>
            <a:srcRect l="25702" t="23502" r="63620" b="60941"/>
            <a:stretch/>
          </p:blipFill>
          <p:spPr>
            <a:xfrm>
              <a:off x="3098806" y="1354285"/>
              <a:ext cx="537286" cy="540550"/>
            </a:xfrm>
            <a:prstGeom prst="rect">
              <a:avLst/>
            </a:prstGeom>
          </p:spPr>
        </p:pic>
      </p:grpSp>
      <p:grpSp>
        <p:nvGrpSpPr>
          <p:cNvPr id="12" name="Group 11">
            <a:extLst>
              <a:ext uri="{FF2B5EF4-FFF2-40B4-BE49-F238E27FC236}">
                <a16:creationId xmlns:a16="http://schemas.microsoft.com/office/drawing/2014/main" id="{BC48677F-19E6-EB49-8FA3-4A774D6CB679}"/>
              </a:ext>
            </a:extLst>
          </p:cNvPr>
          <p:cNvGrpSpPr/>
          <p:nvPr/>
        </p:nvGrpSpPr>
        <p:grpSpPr>
          <a:xfrm>
            <a:off x="4999380" y="4294772"/>
            <a:ext cx="829240" cy="832793"/>
            <a:chOff x="2530439" y="784444"/>
            <a:chExt cx="1105653" cy="1110391"/>
          </a:xfrm>
        </p:grpSpPr>
        <p:grpSp>
          <p:nvGrpSpPr>
            <p:cNvPr id="13" name="Group 12">
              <a:extLst>
                <a:ext uri="{FF2B5EF4-FFF2-40B4-BE49-F238E27FC236}">
                  <a16:creationId xmlns:a16="http://schemas.microsoft.com/office/drawing/2014/main" id="{B05BFB9C-43CC-444A-8477-DA32838585A2}"/>
                </a:ext>
              </a:extLst>
            </p:cNvPr>
            <p:cNvGrpSpPr/>
            <p:nvPr/>
          </p:nvGrpSpPr>
          <p:grpSpPr>
            <a:xfrm>
              <a:off x="2530439" y="784444"/>
              <a:ext cx="1010653" cy="1082842"/>
              <a:chOff x="3886200" y="2658979"/>
              <a:chExt cx="1010653" cy="1082842"/>
            </a:xfrm>
          </p:grpSpPr>
          <p:pic>
            <p:nvPicPr>
              <p:cNvPr id="15" name="Picture 14">
                <a:extLst>
                  <a:ext uri="{FF2B5EF4-FFF2-40B4-BE49-F238E27FC236}">
                    <a16:creationId xmlns:a16="http://schemas.microsoft.com/office/drawing/2014/main" id="{D83D0E28-3B13-4540-971C-54C167526896}"/>
                  </a:ext>
                </a:extLst>
              </p:cNvPr>
              <p:cNvPicPr>
                <a:picLocks noChangeAspect="1"/>
              </p:cNvPicPr>
              <p:nvPr/>
            </p:nvPicPr>
            <p:blipFill rotWithShape="1">
              <a:blip r:embed="rId3">
                <a:extLst>
                  <a:ext uri="{28A0092B-C50C-407E-A947-70E740481C1C}">
                    <a14:useLocalDpi xmlns:a14="http://schemas.microsoft.com/office/drawing/2010/main" val="0"/>
                  </a:ext>
                </a:extLst>
              </a:blip>
              <a:srcRect l="26247" t="2982" r="63949" b="81228"/>
              <a:stretch/>
            </p:blipFill>
            <p:spPr>
              <a:xfrm>
                <a:off x="3886200" y="2658979"/>
                <a:ext cx="1010653" cy="1082842"/>
              </a:xfrm>
              <a:prstGeom prst="rect">
                <a:avLst/>
              </a:prstGeom>
            </p:spPr>
          </p:pic>
          <p:sp>
            <p:nvSpPr>
              <p:cNvPr id="16" name="Rectangle 15">
                <a:extLst>
                  <a:ext uri="{FF2B5EF4-FFF2-40B4-BE49-F238E27FC236}">
                    <a16:creationId xmlns:a16="http://schemas.microsoft.com/office/drawing/2014/main" id="{4D0BCE70-E82F-FD49-AF7D-AFDF23E8D948}"/>
                  </a:ext>
                </a:extLst>
              </p:cNvPr>
              <p:cNvSpPr/>
              <p:nvPr/>
            </p:nvSpPr>
            <p:spPr>
              <a:xfrm>
                <a:off x="4523873" y="3030355"/>
                <a:ext cx="132347" cy="340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Roboto" panose="02000000000000000000" pitchFamily="2" charset="0"/>
                  <a:ea typeface="Roboto" panose="02000000000000000000" pitchFamily="2" charset="0"/>
                </a:endParaRPr>
              </a:p>
            </p:txBody>
          </p:sp>
        </p:grpSp>
        <p:pic>
          <p:nvPicPr>
            <p:cNvPr id="14" name="Picture 13">
              <a:extLst>
                <a:ext uri="{FF2B5EF4-FFF2-40B4-BE49-F238E27FC236}">
                  <a16:creationId xmlns:a16="http://schemas.microsoft.com/office/drawing/2014/main" id="{B71201DB-9C0D-4447-93CC-3148EC3CAD2C}"/>
                </a:ext>
              </a:extLst>
            </p:cNvPr>
            <p:cNvPicPr>
              <a:picLocks noChangeAspect="1"/>
            </p:cNvPicPr>
            <p:nvPr/>
          </p:nvPicPr>
          <p:blipFill rotWithShape="1">
            <a:blip r:embed="rId3">
              <a:extLst>
                <a:ext uri="{28A0092B-C50C-407E-A947-70E740481C1C}">
                  <a14:useLocalDpi xmlns:a14="http://schemas.microsoft.com/office/drawing/2010/main" val="0"/>
                </a:ext>
              </a:extLst>
            </a:blip>
            <a:srcRect l="25702" t="23502" r="63620" b="60941"/>
            <a:stretch/>
          </p:blipFill>
          <p:spPr>
            <a:xfrm>
              <a:off x="3098806" y="1354285"/>
              <a:ext cx="537286" cy="540550"/>
            </a:xfrm>
            <a:prstGeom prst="rect">
              <a:avLst/>
            </a:prstGeom>
          </p:spPr>
        </p:pic>
      </p:grpSp>
      <p:pic>
        <p:nvPicPr>
          <p:cNvPr id="17" name="Picture 16">
            <a:extLst>
              <a:ext uri="{FF2B5EF4-FFF2-40B4-BE49-F238E27FC236}">
                <a16:creationId xmlns:a16="http://schemas.microsoft.com/office/drawing/2014/main" id="{681A066A-99E3-C048-A6B8-44ABD1B8A429}"/>
              </a:ext>
            </a:extLst>
          </p:cNvPr>
          <p:cNvPicPr>
            <a:picLocks noChangeAspect="1"/>
          </p:cNvPicPr>
          <p:nvPr/>
        </p:nvPicPr>
        <p:blipFill rotWithShape="1">
          <a:blip r:embed="rId3">
            <a:extLst>
              <a:ext uri="{28A0092B-C50C-407E-A947-70E740481C1C}">
                <a14:useLocalDpi xmlns:a14="http://schemas.microsoft.com/office/drawing/2010/main" val="0"/>
              </a:ext>
            </a:extLst>
          </a:blip>
          <a:srcRect l="35696" t="11693" r="54048" b="84141"/>
          <a:stretch/>
        </p:blipFill>
        <p:spPr>
          <a:xfrm rot="14241571">
            <a:off x="4928528" y="3492781"/>
            <a:ext cx="792957" cy="214313"/>
          </a:xfrm>
          <a:prstGeom prst="rect">
            <a:avLst/>
          </a:prstGeom>
        </p:spPr>
      </p:pic>
      <p:pic>
        <p:nvPicPr>
          <p:cNvPr id="18" name="Picture 17">
            <a:extLst>
              <a:ext uri="{FF2B5EF4-FFF2-40B4-BE49-F238E27FC236}">
                <a16:creationId xmlns:a16="http://schemas.microsoft.com/office/drawing/2014/main" id="{10E1BFF6-D9D7-B446-A75D-534946BC469B}"/>
              </a:ext>
            </a:extLst>
          </p:cNvPr>
          <p:cNvPicPr>
            <a:picLocks noChangeAspect="1"/>
          </p:cNvPicPr>
          <p:nvPr/>
        </p:nvPicPr>
        <p:blipFill rotWithShape="1">
          <a:blip r:embed="rId3">
            <a:extLst>
              <a:ext uri="{28A0092B-C50C-407E-A947-70E740481C1C}">
                <a14:useLocalDpi xmlns:a14="http://schemas.microsoft.com/office/drawing/2010/main" val="0"/>
              </a:ext>
            </a:extLst>
          </a:blip>
          <a:srcRect l="35696" t="11693" r="54048" b="84141"/>
          <a:stretch/>
        </p:blipFill>
        <p:spPr>
          <a:xfrm rot="17756333" flipH="1" flipV="1">
            <a:off x="3322474" y="3536678"/>
            <a:ext cx="792957" cy="214313"/>
          </a:xfrm>
          <a:prstGeom prst="rect">
            <a:avLst/>
          </a:prstGeom>
        </p:spPr>
      </p:pic>
      <p:sp>
        <p:nvSpPr>
          <p:cNvPr id="19" name="TextBox 18">
            <a:extLst>
              <a:ext uri="{FF2B5EF4-FFF2-40B4-BE49-F238E27FC236}">
                <a16:creationId xmlns:a16="http://schemas.microsoft.com/office/drawing/2014/main" id="{EF1EEBE0-51FA-8741-B411-C7BF81E2A668}"/>
              </a:ext>
            </a:extLst>
          </p:cNvPr>
          <p:cNvSpPr txBox="1"/>
          <p:nvPr/>
        </p:nvSpPr>
        <p:spPr>
          <a:xfrm>
            <a:off x="4914253" y="4045524"/>
            <a:ext cx="986167"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rPr>
              <a:t>PRODUCER</a:t>
            </a:r>
          </a:p>
        </p:txBody>
      </p:sp>
      <p:sp>
        <p:nvSpPr>
          <p:cNvPr id="20" name="TextBox 19">
            <a:extLst>
              <a:ext uri="{FF2B5EF4-FFF2-40B4-BE49-F238E27FC236}">
                <a16:creationId xmlns:a16="http://schemas.microsoft.com/office/drawing/2014/main" id="{65A14A61-9FCB-984D-8AA7-71AFD1707B4B}"/>
              </a:ext>
            </a:extLst>
          </p:cNvPr>
          <p:cNvSpPr txBox="1"/>
          <p:nvPr/>
        </p:nvSpPr>
        <p:spPr>
          <a:xfrm>
            <a:off x="3233420" y="4020964"/>
            <a:ext cx="1024639"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rPr>
              <a:t>CONSUMER</a:t>
            </a:r>
          </a:p>
        </p:txBody>
      </p:sp>
    </p:spTree>
    <p:extLst>
      <p:ext uri="{BB962C8B-B14F-4D97-AF65-F5344CB8AC3E}">
        <p14:creationId xmlns:p14="http://schemas.microsoft.com/office/powerpoint/2010/main" val="495515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4309-76F0-7B44-9CA6-66E5403CBC0D}"/>
              </a:ext>
            </a:extLst>
          </p:cNvPr>
          <p:cNvSpPr>
            <a:spLocks noGrp="1"/>
          </p:cNvSpPr>
          <p:nvPr>
            <p:ph type="title"/>
          </p:nvPr>
        </p:nvSpPr>
        <p:spPr/>
        <p:txBody>
          <a:bodyPr/>
          <a:lstStyle/>
          <a:p>
            <a:r>
              <a:rPr lang="en-US" dirty="0"/>
              <a:t>Sample </a:t>
            </a:r>
            <a:r>
              <a:rPr lang="en-US" dirty="0" err="1"/>
              <a:t>UseCase</a:t>
            </a:r>
            <a:r>
              <a:rPr lang="en-US" dirty="0"/>
              <a:t>: Sales data</a:t>
            </a:r>
          </a:p>
        </p:txBody>
      </p:sp>
      <p:sp>
        <p:nvSpPr>
          <p:cNvPr id="3" name="Text Placeholder 2">
            <a:extLst>
              <a:ext uri="{FF2B5EF4-FFF2-40B4-BE49-F238E27FC236}">
                <a16:creationId xmlns:a16="http://schemas.microsoft.com/office/drawing/2014/main" id="{BF01ABD4-8FAF-C845-85C1-4BF913B7C5E1}"/>
              </a:ext>
            </a:extLst>
          </p:cNvPr>
          <p:cNvSpPr>
            <a:spLocks noGrp="1"/>
          </p:cNvSpPr>
          <p:nvPr>
            <p:ph type="body" idx="1"/>
          </p:nvPr>
        </p:nvSpPr>
        <p:spPr/>
        <p:txBody>
          <a:bodyPr/>
          <a:lstStyle/>
          <a:p>
            <a:r>
              <a:rPr lang="en-US" dirty="0"/>
              <a:t>Dataset from Kaggle </a:t>
            </a:r>
            <a:r>
              <a:rPr lang="en-GB" dirty="0">
                <a:hlinkClick r:id="rId2"/>
              </a:rPr>
              <a:t>https://www.kaggle.com/kyanyoga/sample-sales-data</a:t>
            </a:r>
            <a:endParaRPr lang="en-US" dirty="0"/>
          </a:p>
        </p:txBody>
      </p:sp>
      <p:pic>
        <p:nvPicPr>
          <p:cNvPr id="5" name="Picture 4" descr="A screenshot of a cell phone&#10;&#10;Description automatically generated">
            <a:extLst>
              <a:ext uri="{FF2B5EF4-FFF2-40B4-BE49-F238E27FC236}">
                <a16:creationId xmlns:a16="http://schemas.microsoft.com/office/drawing/2014/main" id="{EF6CEE32-412B-B54E-BF29-7AEEA8301ECC}"/>
              </a:ext>
            </a:extLst>
          </p:cNvPr>
          <p:cNvPicPr>
            <a:picLocks noChangeAspect="1"/>
          </p:cNvPicPr>
          <p:nvPr/>
        </p:nvPicPr>
        <p:blipFill>
          <a:blip r:embed="rId3"/>
          <a:stretch>
            <a:fillRect/>
          </a:stretch>
        </p:blipFill>
        <p:spPr>
          <a:xfrm>
            <a:off x="1708310" y="1635100"/>
            <a:ext cx="5018311" cy="3350720"/>
          </a:xfrm>
          <a:prstGeom prst="rect">
            <a:avLst/>
          </a:prstGeom>
        </p:spPr>
      </p:pic>
    </p:spTree>
    <p:extLst>
      <p:ext uri="{BB962C8B-B14F-4D97-AF65-F5344CB8AC3E}">
        <p14:creationId xmlns:p14="http://schemas.microsoft.com/office/powerpoint/2010/main" val="279473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F69F-F4B5-DE43-BFC0-E619AB9CB062}"/>
              </a:ext>
            </a:extLst>
          </p:cNvPr>
          <p:cNvSpPr>
            <a:spLocks noGrp="1"/>
          </p:cNvSpPr>
          <p:nvPr>
            <p:ph type="title"/>
          </p:nvPr>
        </p:nvSpPr>
        <p:spPr/>
        <p:txBody>
          <a:bodyPr/>
          <a:lstStyle/>
          <a:p>
            <a:r>
              <a:rPr lang="en-US" dirty="0"/>
              <a:t>DWH</a:t>
            </a:r>
          </a:p>
        </p:txBody>
      </p:sp>
      <p:sp>
        <p:nvSpPr>
          <p:cNvPr id="3" name="Text Placeholder 2">
            <a:extLst>
              <a:ext uri="{FF2B5EF4-FFF2-40B4-BE49-F238E27FC236}">
                <a16:creationId xmlns:a16="http://schemas.microsoft.com/office/drawing/2014/main" id="{226B28CF-9E80-2847-A725-195AE98B6C6E}"/>
              </a:ext>
            </a:extLst>
          </p:cNvPr>
          <p:cNvSpPr>
            <a:spLocks noGrp="1"/>
          </p:cNvSpPr>
          <p:nvPr>
            <p:ph type="body" idx="1"/>
          </p:nvPr>
        </p:nvSpPr>
        <p:spPr/>
        <p:txBody>
          <a:bodyPr/>
          <a:lstStyle/>
          <a:p>
            <a:r>
              <a:rPr lang="en-US" dirty="0"/>
              <a:t>Current de-facto data integration technology</a:t>
            </a:r>
          </a:p>
          <a:p>
            <a:r>
              <a:rPr lang="en-US" dirty="0"/>
              <a:t>Third Normal Form</a:t>
            </a:r>
          </a:p>
          <a:p>
            <a:r>
              <a:rPr lang="en-US" dirty="0" err="1"/>
              <a:t>Minimises</a:t>
            </a:r>
            <a:r>
              <a:rPr lang="en-US" dirty="0"/>
              <a:t> data duplication</a:t>
            </a:r>
          </a:p>
          <a:p>
            <a:r>
              <a:rPr lang="en-US" dirty="0"/>
              <a:t>Star schema</a:t>
            </a:r>
          </a:p>
        </p:txBody>
      </p:sp>
      <p:pic>
        <p:nvPicPr>
          <p:cNvPr id="5" name="Picture 4">
            <a:extLst>
              <a:ext uri="{FF2B5EF4-FFF2-40B4-BE49-F238E27FC236}">
                <a16:creationId xmlns:a16="http://schemas.microsoft.com/office/drawing/2014/main" id="{467581B4-906D-3745-965E-E30188EA3059}"/>
              </a:ext>
            </a:extLst>
          </p:cNvPr>
          <p:cNvPicPr>
            <a:picLocks noChangeAspect="1"/>
          </p:cNvPicPr>
          <p:nvPr/>
        </p:nvPicPr>
        <p:blipFill>
          <a:blip r:embed="rId2"/>
          <a:stretch>
            <a:fillRect/>
          </a:stretch>
        </p:blipFill>
        <p:spPr>
          <a:xfrm>
            <a:off x="3373197" y="973176"/>
            <a:ext cx="5297837" cy="3560723"/>
          </a:xfrm>
          <a:prstGeom prst="rect">
            <a:avLst/>
          </a:prstGeom>
        </p:spPr>
      </p:pic>
    </p:spTree>
    <p:extLst>
      <p:ext uri="{BB962C8B-B14F-4D97-AF65-F5344CB8AC3E}">
        <p14:creationId xmlns:p14="http://schemas.microsoft.com/office/powerpoint/2010/main" val="140463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BF9F1-2AB2-EB4D-8052-2E2BD6A3F100}"/>
              </a:ext>
            </a:extLst>
          </p:cNvPr>
          <p:cNvSpPr>
            <a:spLocks noGrp="1"/>
          </p:cNvSpPr>
          <p:nvPr>
            <p:ph type="title"/>
          </p:nvPr>
        </p:nvSpPr>
        <p:spPr/>
        <p:txBody>
          <a:bodyPr/>
          <a:lstStyle/>
          <a:p>
            <a:r>
              <a:rPr lang="en-US" dirty="0"/>
              <a:t>Big Data</a:t>
            </a:r>
          </a:p>
        </p:txBody>
      </p:sp>
      <p:sp>
        <p:nvSpPr>
          <p:cNvPr id="5" name="Text Placeholder 4">
            <a:extLst>
              <a:ext uri="{FF2B5EF4-FFF2-40B4-BE49-F238E27FC236}">
                <a16:creationId xmlns:a16="http://schemas.microsoft.com/office/drawing/2014/main" id="{77BF2466-E007-9D48-B505-79D5742263FF}"/>
              </a:ext>
            </a:extLst>
          </p:cNvPr>
          <p:cNvSpPr>
            <a:spLocks noGrp="1"/>
          </p:cNvSpPr>
          <p:nvPr>
            <p:ph type="body" idx="1"/>
          </p:nvPr>
        </p:nvSpPr>
        <p:spPr/>
        <p:txBody>
          <a:bodyPr/>
          <a:lstStyle/>
          <a:p>
            <a:r>
              <a:rPr lang="en-US" dirty="0"/>
              <a:t>Data storage is cheap</a:t>
            </a:r>
          </a:p>
          <a:p>
            <a:r>
              <a:rPr lang="en-US" dirty="0"/>
              <a:t>Tabular data</a:t>
            </a:r>
          </a:p>
          <a:p>
            <a:r>
              <a:rPr lang="en-US" dirty="0"/>
              <a:t>Flat schema</a:t>
            </a:r>
          </a:p>
        </p:txBody>
      </p:sp>
      <p:pic>
        <p:nvPicPr>
          <p:cNvPr id="3" name="Picture 2" descr="A screenshot of a cell phone&#10;&#10;Description automatically generated">
            <a:extLst>
              <a:ext uri="{FF2B5EF4-FFF2-40B4-BE49-F238E27FC236}">
                <a16:creationId xmlns:a16="http://schemas.microsoft.com/office/drawing/2014/main" id="{134332FD-7553-3046-9E3A-15F47AD367C7}"/>
              </a:ext>
            </a:extLst>
          </p:cNvPr>
          <p:cNvPicPr>
            <a:picLocks noChangeAspect="1"/>
          </p:cNvPicPr>
          <p:nvPr/>
        </p:nvPicPr>
        <p:blipFill>
          <a:blip r:embed="rId2"/>
          <a:stretch>
            <a:fillRect/>
          </a:stretch>
        </p:blipFill>
        <p:spPr>
          <a:xfrm>
            <a:off x="3474032" y="898919"/>
            <a:ext cx="5091900" cy="3804749"/>
          </a:xfrm>
          <a:prstGeom prst="rect">
            <a:avLst/>
          </a:prstGeom>
        </p:spPr>
      </p:pic>
    </p:spTree>
    <p:extLst>
      <p:ext uri="{BB962C8B-B14F-4D97-AF65-F5344CB8AC3E}">
        <p14:creationId xmlns:p14="http://schemas.microsoft.com/office/powerpoint/2010/main" val="2766042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9DF14DC6-5724-8344-992F-8E00196B54DE}"/>
              </a:ext>
            </a:extLst>
          </p:cNvPr>
          <p:cNvPicPr>
            <a:picLocks noChangeAspect="1"/>
          </p:cNvPicPr>
          <p:nvPr/>
        </p:nvPicPr>
        <p:blipFill>
          <a:blip r:embed="rId2"/>
          <a:stretch>
            <a:fillRect/>
          </a:stretch>
        </p:blipFill>
        <p:spPr>
          <a:xfrm>
            <a:off x="1030618" y="685800"/>
            <a:ext cx="7082763" cy="4009695"/>
          </a:xfrm>
          <a:prstGeom prst="rect">
            <a:avLst/>
          </a:prstGeom>
        </p:spPr>
      </p:pic>
      <p:sp>
        <p:nvSpPr>
          <p:cNvPr id="2" name="Title 1">
            <a:extLst>
              <a:ext uri="{FF2B5EF4-FFF2-40B4-BE49-F238E27FC236}">
                <a16:creationId xmlns:a16="http://schemas.microsoft.com/office/drawing/2014/main" id="{5B97B529-4B62-954C-A1B3-E23E65BE9574}"/>
              </a:ext>
            </a:extLst>
          </p:cNvPr>
          <p:cNvSpPr>
            <a:spLocks noGrp="1"/>
          </p:cNvSpPr>
          <p:nvPr>
            <p:ph type="title"/>
          </p:nvPr>
        </p:nvSpPr>
        <p:spPr/>
        <p:txBody>
          <a:bodyPr/>
          <a:lstStyle/>
          <a:p>
            <a:r>
              <a:rPr lang="en-US" dirty="0"/>
              <a:t>Demo Scenario</a:t>
            </a:r>
          </a:p>
        </p:txBody>
      </p:sp>
    </p:spTree>
    <p:extLst>
      <p:ext uri="{BB962C8B-B14F-4D97-AF65-F5344CB8AC3E}">
        <p14:creationId xmlns:p14="http://schemas.microsoft.com/office/powerpoint/2010/main" val="2314722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CEC30-4C01-B940-B4A8-273F03138478}"/>
              </a:ext>
            </a:extLst>
          </p:cNvPr>
          <p:cNvSpPr>
            <a:spLocks noGrp="1"/>
          </p:cNvSpPr>
          <p:nvPr>
            <p:ph type="title"/>
          </p:nvPr>
        </p:nvSpPr>
        <p:spPr/>
        <p:txBody>
          <a:bodyPr/>
          <a:lstStyle/>
          <a:p>
            <a:r>
              <a:rPr lang="en-US" dirty="0"/>
              <a:t>There’s a huge gap!</a:t>
            </a:r>
          </a:p>
        </p:txBody>
      </p:sp>
      <p:pic>
        <p:nvPicPr>
          <p:cNvPr id="3" name="Picture 2">
            <a:extLst>
              <a:ext uri="{FF2B5EF4-FFF2-40B4-BE49-F238E27FC236}">
                <a16:creationId xmlns:a16="http://schemas.microsoft.com/office/drawing/2014/main" id="{698B5581-8FF9-CF42-B053-B85AEE478812}"/>
              </a:ext>
            </a:extLst>
          </p:cNvPr>
          <p:cNvPicPr>
            <a:picLocks noChangeAspect="1"/>
          </p:cNvPicPr>
          <p:nvPr/>
        </p:nvPicPr>
        <p:blipFill>
          <a:blip r:embed="rId2"/>
          <a:srcRect/>
          <a:stretch/>
        </p:blipFill>
        <p:spPr>
          <a:xfrm>
            <a:off x="1373029" y="1393319"/>
            <a:ext cx="6397941" cy="3481734"/>
          </a:xfrm>
          <a:prstGeom prst="rect">
            <a:avLst/>
          </a:prstGeom>
        </p:spPr>
      </p:pic>
    </p:spTree>
    <p:extLst>
      <p:ext uri="{BB962C8B-B14F-4D97-AF65-F5344CB8AC3E}">
        <p14:creationId xmlns:p14="http://schemas.microsoft.com/office/powerpoint/2010/main" val="2040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0"/>
          <p:cNvSpPr txBox="1">
            <a:spLocks noGrp="1"/>
          </p:cNvSpPr>
          <p:nvPr>
            <p:ph type="title"/>
          </p:nvPr>
        </p:nvSpPr>
        <p:spPr>
          <a:xfrm>
            <a:off x="348750" y="685800"/>
            <a:ext cx="8446500" cy="37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Event Streaming as a Foundational Technology</a:t>
            </a:r>
            <a:endParaRPr>
              <a:solidFill>
                <a:srgbClr val="FFFFFF"/>
              </a:solidFill>
            </a:endParaRPr>
          </a:p>
        </p:txBody>
      </p:sp>
      <p:grpSp>
        <p:nvGrpSpPr>
          <p:cNvPr id="895" name="Google Shape;895;p130"/>
          <p:cNvGrpSpPr/>
          <p:nvPr/>
        </p:nvGrpSpPr>
        <p:grpSpPr>
          <a:xfrm>
            <a:off x="-211100" y="1554300"/>
            <a:ext cx="3493100" cy="3182375"/>
            <a:chOff x="-211100" y="1554300"/>
            <a:chExt cx="3493100" cy="3182375"/>
          </a:xfrm>
        </p:grpSpPr>
        <p:sp>
          <p:nvSpPr>
            <p:cNvPr id="896" name="Google Shape;896;p130"/>
            <p:cNvSpPr txBox="1"/>
            <p:nvPr/>
          </p:nvSpPr>
          <p:spPr>
            <a:xfrm>
              <a:off x="-211100" y="3464075"/>
              <a:ext cx="3201300" cy="12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Very few</a:t>
              </a:r>
              <a:endParaRPr sz="1800" b="1">
                <a:solidFill>
                  <a:srgbClr val="FFFFFF"/>
                </a:solidFill>
                <a:latin typeface="Roboto"/>
                <a:ea typeface="Roboto"/>
                <a:cs typeface="Roboto"/>
                <a:sym typeface="Roboto"/>
              </a:endParaRPr>
            </a:p>
          </p:txBody>
        </p:sp>
        <p:sp>
          <p:nvSpPr>
            <p:cNvPr id="897" name="Google Shape;897;p130"/>
            <p:cNvSpPr/>
            <p:nvPr/>
          </p:nvSpPr>
          <p:spPr>
            <a:xfrm rot="-5400000">
              <a:off x="688675" y="675975"/>
              <a:ext cx="1715000" cy="3471650"/>
            </a:xfrm>
            <a:prstGeom prst="flowChartOffpageConnector">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0"/>
            <p:cNvSpPr txBox="1"/>
            <p:nvPr/>
          </p:nvSpPr>
          <p:spPr>
            <a:xfrm>
              <a:off x="349475" y="1935000"/>
              <a:ext cx="2165100" cy="9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latin typeface="Roboto"/>
                  <a:ea typeface="Roboto"/>
                  <a:cs typeface="Roboto"/>
                  <a:sym typeface="Roboto"/>
                </a:rPr>
                <a:t>Foundational </a:t>
              </a:r>
              <a:br>
                <a:rPr lang="en" sz="2400" b="1">
                  <a:solidFill>
                    <a:srgbClr val="FFFFFF"/>
                  </a:solidFill>
                  <a:latin typeface="Roboto"/>
                  <a:ea typeface="Roboto"/>
                  <a:cs typeface="Roboto"/>
                  <a:sym typeface="Roboto"/>
                </a:rPr>
              </a:br>
              <a:r>
                <a:rPr lang="en" sz="2400" b="1">
                  <a:solidFill>
                    <a:srgbClr val="FFFFFF"/>
                  </a:solidFill>
                  <a:latin typeface="Roboto"/>
                  <a:ea typeface="Roboto"/>
                  <a:cs typeface="Roboto"/>
                  <a:sym typeface="Roboto"/>
                </a:rPr>
                <a:t>Technologies</a:t>
              </a:r>
              <a:endParaRPr sz="2400" b="1">
                <a:solidFill>
                  <a:srgbClr val="FFFFFF"/>
                </a:solidFill>
                <a:latin typeface="Roboto"/>
                <a:ea typeface="Roboto"/>
                <a:cs typeface="Roboto"/>
                <a:sym typeface="Roboto"/>
              </a:endParaRPr>
            </a:p>
          </p:txBody>
        </p:sp>
      </p:grpSp>
      <p:grpSp>
        <p:nvGrpSpPr>
          <p:cNvPr id="899" name="Google Shape;899;p130"/>
          <p:cNvGrpSpPr/>
          <p:nvPr/>
        </p:nvGrpSpPr>
        <p:grpSpPr>
          <a:xfrm>
            <a:off x="5707500" y="1554300"/>
            <a:ext cx="4218600" cy="2343575"/>
            <a:chOff x="5707500" y="1554300"/>
            <a:chExt cx="4218600" cy="2343575"/>
          </a:xfrm>
        </p:grpSpPr>
        <p:sp>
          <p:nvSpPr>
            <p:cNvPr id="900" name="Google Shape;900;p130"/>
            <p:cNvSpPr txBox="1"/>
            <p:nvPr/>
          </p:nvSpPr>
          <p:spPr>
            <a:xfrm>
              <a:off x="6032025" y="3464075"/>
              <a:ext cx="32013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Hundreds...</a:t>
              </a:r>
              <a:endParaRPr sz="1800">
                <a:solidFill>
                  <a:srgbClr val="FFFFFF"/>
                </a:solidFill>
                <a:latin typeface="Roboto"/>
                <a:ea typeface="Roboto"/>
                <a:cs typeface="Roboto"/>
                <a:sym typeface="Roboto"/>
              </a:endParaRPr>
            </a:p>
          </p:txBody>
        </p:sp>
        <p:sp>
          <p:nvSpPr>
            <p:cNvPr id="901" name="Google Shape;901;p130"/>
            <p:cNvSpPr/>
            <p:nvPr/>
          </p:nvSpPr>
          <p:spPr>
            <a:xfrm>
              <a:off x="5707500" y="1554300"/>
              <a:ext cx="4218600" cy="1715100"/>
            </a:xfrm>
            <a:prstGeom prst="chevron">
              <a:avLst>
                <a:gd name="adj" fmla="val 40861"/>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0"/>
            <p:cNvSpPr txBox="1"/>
            <p:nvPr/>
          </p:nvSpPr>
          <p:spPr>
            <a:xfrm>
              <a:off x="6633575" y="1943250"/>
              <a:ext cx="2165100" cy="9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latin typeface="Roboto"/>
                  <a:ea typeface="Roboto"/>
                  <a:cs typeface="Roboto"/>
                  <a:sym typeface="Roboto"/>
                </a:rPr>
                <a:t>Supporting Technologies</a:t>
              </a:r>
              <a:endParaRPr sz="2400" b="1">
                <a:solidFill>
                  <a:srgbClr val="FFFFFF"/>
                </a:solidFill>
                <a:latin typeface="Roboto"/>
                <a:ea typeface="Roboto"/>
                <a:cs typeface="Roboto"/>
                <a:sym typeface="Roboto"/>
              </a:endParaRPr>
            </a:p>
          </p:txBody>
        </p:sp>
      </p:grpSp>
      <p:grpSp>
        <p:nvGrpSpPr>
          <p:cNvPr id="903" name="Google Shape;903;p130"/>
          <p:cNvGrpSpPr/>
          <p:nvPr/>
        </p:nvGrpSpPr>
        <p:grpSpPr>
          <a:xfrm>
            <a:off x="2588925" y="1554300"/>
            <a:ext cx="3820200" cy="1715100"/>
            <a:chOff x="2588925" y="1554300"/>
            <a:chExt cx="3820200" cy="1715100"/>
          </a:xfrm>
        </p:grpSpPr>
        <p:sp>
          <p:nvSpPr>
            <p:cNvPr id="904" name="Google Shape;904;p130"/>
            <p:cNvSpPr/>
            <p:nvPr/>
          </p:nvSpPr>
          <p:spPr>
            <a:xfrm>
              <a:off x="2588925" y="1554300"/>
              <a:ext cx="3820200" cy="1715100"/>
            </a:xfrm>
            <a:prstGeom prst="chevron">
              <a:avLst>
                <a:gd name="adj" fmla="val 40861"/>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5" name="Google Shape;905;p130"/>
            <p:cNvSpPr txBox="1"/>
            <p:nvPr/>
          </p:nvSpPr>
          <p:spPr>
            <a:xfrm>
              <a:off x="3489450" y="2095200"/>
              <a:ext cx="2165100" cy="9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latin typeface="Roboto"/>
                  <a:ea typeface="Roboto"/>
                  <a:cs typeface="Roboto"/>
                  <a:sym typeface="Roboto"/>
                </a:rPr>
                <a:t>Innovation   </a:t>
              </a:r>
              <a:endParaRPr sz="2400" b="1">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73267350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title"/>
          </p:nvPr>
        </p:nvSpPr>
        <p:spPr>
          <a:prstGeom prst="rect">
            <a:avLst/>
          </a:prstGeom>
        </p:spPr>
        <p:txBody>
          <a:bodyPr/>
          <a:lstStyle/>
          <a:p>
            <a:r>
              <a:t>Stream Processing by Analogy</a:t>
            </a:r>
          </a:p>
        </p:txBody>
      </p:sp>
      <p:grpSp>
        <p:nvGrpSpPr>
          <p:cNvPr id="135" name="Rectangle 17"/>
          <p:cNvGrpSpPr/>
          <p:nvPr/>
        </p:nvGrpSpPr>
        <p:grpSpPr>
          <a:xfrm>
            <a:off x="948567" y="3338972"/>
            <a:ext cx="7254498" cy="695822"/>
            <a:chOff x="-1" y="-1"/>
            <a:chExt cx="19345326" cy="1855522"/>
          </a:xfrm>
        </p:grpSpPr>
        <p:sp>
          <p:nvSpPr>
            <p:cNvPr id="133" name="Rectangle"/>
            <p:cNvSpPr/>
            <p:nvPr/>
          </p:nvSpPr>
          <p:spPr>
            <a:xfrm>
              <a:off x="-1" y="-1"/>
              <a:ext cx="19345326" cy="1855522"/>
            </a:xfrm>
            <a:prstGeom prst="rect">
              <a:avLst/>
            </a:prstGeom>
            <a:solidFill>
              <a:schemeClr val="accent1"/>
            </a:solidFill>
            <a:ln w="12700" cap="flat">
              <a:noFill/>
              <a:miter lim="400000"/>
            </a:ln>
            <a:effectLst/>
          </p:spPr>
          <p:txBody>
            <a:bodyPr wrap="square" lIns="19050" tIns="19050" rIns="19050" bIns="19050" numCol="1" anchor="ctr">
              <a:noAutofit/>
            </a:bodyPr>
            <a:lstStyle/>
            <a:p>
              <a:pPr algn="ctr" defTabSz="309563" hangingPunct="0">
                <a:defRPr>
                  <a:solidFill>
                    <a:srgbClr val="FFFFFF"/>
                  </a:solidFill>
                </a:defRPr>
              </a:pPr>
              <a:endParaRPr sz="1875">
                <a:solidFill>
                  <a:srgbClr val="FFFFFF"/>
                </a:solidFill>
                <a:latin typeface="Roboto"/>
                <a:ea typeface="Roboto"/>
                <a:cs typeface="Roboto"/>
                <a:sym typeface="Roboto"/>
              </a:endParaRPr>
            </a:p>
          </p:txBody>
        </p:sp>
        <p:sp>
          <p:nvSpPr>
            <p:cNvPr id="134" name="Kafka Cluster"/>
            <p:cNvSpPr txBox="1"/>
            <p:nvPr/>
          </p:nvSpPr>
          <p:spPr>
            <a:xfrm>
              <a:off x="-1" y="543041"/>
              <a:ext cx="19345326" cy="76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145" tIns="17145" rIns="17145" bIns="17145" numCol="1" anchor="ctr">
              <a:spAutoFit/>
            </a:bodyPr>
            <a:lstStyle>
              <a:lvl1pPr>
                <a:defRPr sz="4400" b="1">
                  <a:solidFill>
                    <a:srgbClr val="FFFFFF"/>
                  </a:solidFill>
                </a:defRPr>
              </a:lvl1pPr>
            </a:lstStyle>
            <a:p>
              <a:pPr algn="ctr" defTabSz="309563" hangingPunct="0"/>
              <a:r>
                <a:rPr sz="1650">
                  <a:latin typeface="Roboto"/>
                  <a:ea typeface="Roboto"/>
                  <a:cs typeface="Roboto"/>
                  <a:sym typeface="Roboto"/>
                </a:rPr>
                <a:t>Kafka Cluster</a:t>
              </a:r>
            </a:p>
          </p:txBody>
        </p:sp>
      </p:grpSp>
      <p:sp>
        <p:nvSpPr>
          <p:cNvPr id="136" name="Straight Connector 3"/>
          <p:cNvSpPr/>
          <p:nvPr/>
        </p:nvSpPr>
        <p:spPr>
          <a:xfrm flipV="1">
            <a:off x="1772167" y="1788408"/>
            <a:ext cx="1" cy="371055"/>
          </a:xfrm>
          <a:prstGeom prst="line">
            <a:avLst/>
          </a:prstGeom>
          <a:ln w="79375">
            <a:solidFill>
              <a:schemeClr val="accent3"/>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grpSp>
        <p:nvGrpSpPr>
          <p:cNvPr id="139" name="Rectangle 2"/>
          <p:cNvGrpSpPr/>
          <p:nvPr/>
        </p:nvGrpSpPr>
        <p:grpSpPr>
          <a:xfrm>
            <a:off x="948567" y="1357829"/>
            <a:ext cx="2382402" cy="338763"/>
            <a:chOff x="-1" y="0"/>
            <a:chExt cx="6353070" cy="903366"/>
          </a:xfrm>
        </p:grpSpPr>
        <p:sp>
          <p:nvSpPr>
            <p:cNvPr id="137" name="Rectangle"/>
            <p:cNvSpPr/>
            <p:nvPr/>
          </p:nvSpPr>
          <p:spPr>
            <a:xfrm>
              <a:off x="-1" y="0"/>
              <a:ext cx="6353070" cy="903366"/>
            </a:xfrm>
            <a:prstGeom prst="rect">
              <a:avLst/>
            </a:prstGeom>
            <a:solidFill>
              <a:schemeClr val="accent3"/>
            </a:solidFill>
            <a:ln w="12700" cap="flat">
              <a:noFill/>
              <a:miter lim="400000"/>
            </a:ln>
            <a:effectLst/>
          </p:spPr>
          <p:txBody>
            <a:bodyPr wrap="square" lIns="19050" tIns="19050" rIns="19050" bIns="19050" numCol="1" anchor="ctr">
              <a:noAutofit/>
            </a:bodyPr>
            <a:lstStyle/>
            <a:p>
              <a:pPr algn="ctr" defTabSz="309563" hangingPunct="0">
                <a:defRPr>
                  <a:solidFill>
                    <a:srgbClr val="FFFFFF"/>
                  </a:solidFill>
                </a:defRPr>
              </a:pPr>
              <a:endParaRPr sz="1875">
                <a:solidFill>
                  <a:srgbClr val="FFFFFF"/>
                </a:solidFill>
                <a:latin typeface="Roboto"/>
                <a:ea typeface="Roboto"/>
                <a:cs typeface="Roboto"/>
                <a:sym typeface="Roboto"/>
              </a:endParaRPr>
            </a:p>
          </p:txBody>
        </p:sp>
        <p:sp>
          <p:nvSpPr>
            <p:cNvPr id="138" name="Connect API"/>
            <p:cNvSpPr txBox="1"/>
            <p:nvPr/>
          </p:nvSpPr>
          <p:spPr>
            <a:xfrm>
              <a:off x="-1" y="66963"/>
              <a:ext cx="6353070" cy="76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145" tIns="17145" rIns="17145" bIns="17145" numCol="1" anchor="ctr">
              <a:spAutoFit/>
            </a:bodyPr>
            <a:lstStyle>
              <a:lvl1pPr>
                <a:defRPr sz="4400">
                  <a:solidFill>
                    <a:srgbClr val="FFFFFF"/>
                  </a:solidFill>
                </a:defRPr>
              </a:lvl1pPr>
            </a:lstStyle>
            <a:p>
              <a:pPr algn="ctr" defTabSz="309563" hangingPunct="0"/>
              <a:r>
                <a:rPr sz="1650">
                  <a:latin typeface="Roboto"/>
                  <a:ea typeface="Roboto"/>
                  <a:cs typeface="Roboto"/>
                  <a:sym typeface="Roboto"/>
                </a:rPr>
                <a:t>Connect API</a:t>
              </a:r>
            </a:p>
          </p:txBody>
        </p:sp>
      </p:grpSp>
      <p:grpSp>
        <p:nvGrpSpPr>
          <p:cNvPr id="142" name="Rectangle 6"/>
          <p:cNvGrpSpPr/>
          <p:nvPr/>
        </p:nvGrpSpPr>
        <p:grpSpPr>
          <a:xfrm>
            <a:off x="3384614" y="1357829"/>
            <a:ext cx="2382402" cy="338763"/>
            <a:chOff x="-1" y="0"/>
            <a:chExt cx="6353070" cy="903366"/>
          </a:xfrm>
        </p:grpSpPr>
        <p:sp>
          <p:nvSpPr>
            <p:cNvPr id="140" name="Rectangle"/>
            <p:cNvSpPr/>
            <p:nvPr/>
          </p:nvSpPr>
          <p:spPr>
            <a:xfrm>
              <a:off x="-1" y="0"/>
              <a:ext cx="6353070" cy="903366"/>
            </a:xfrm>
            <a:prstGeom prst="rect">
              <a:avLst/>
            </a:prstGeom>
            <a:solidFill>
              <a:schemeClr val="accent2"/>
            </a:solidFill>
            <a:ln w="12700" cap="flat">
              <a:noFill/>
              <a:miter lim="400000"/>
            </a:ln>
            <a:effectLst/>
          </p:spPr>
          <p:txBody>
            <a:bodyPr wrap="square" lIns="19050" tIns="19050" rIns="19050" bIns="19050" numCol="1" anchor="ctr">
              <a:noAutofit/>
            </a:bodyPr>
            <a:lstStyle/>
            <a:p>
              <a:pPr algn="ctr" defTabSz="309563" hangingPunct="0">
                <a:defRPr>
                  <a:solidFill>
                    <a:srgbClr val="FFFFFF"/>
                  </a:solidFill>
                </a:defRPr>
              </a:pPr>
              <a:endParaRPr sz="1875">
                <a:solidFill>
                  <a:srgbClr val="FFFFFF"/>
                </a:solidFill>
                <a:latin typeface="Roboto"/>
                <a:ea typeface="Roboto"/>
                <a:cs typeface="Roboto"/>
                <a:sym typeface="Roboto"/>
              </a:endParaRPr>
            </a:p>
          </p:txBody>
        </p:sp>
        <p:sp>
          <p:nvSpPr>
            <p:cNvPr id="141" name="Stream Processing"/>
            <p:cNvSpPr txBox="1"/>
            <p:nvPr/>
          </p:nvSpPr>
          <p:spPr>
            <a:xfrm>
              <a:off x="-1" y="66963"/>
              <a:ext cx="6353070" cy="76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145" tIns="17145" rIns="17145" bIns="17145" numCol="1" anchor="ctr">
              <a:spAutoFit/>
            </a:bodyPr>
            <a:lstStyle>
              <a:lvl1pPr>
                <a:defRPr sz="4400">
                  <a:solidFill>
                    <a:srgbClr val="FFFFFF"/>
                  </a:solidFill>
                </a:defRPr>
              </a:lvl1pPr>
            </a:lstStyle>
            <a:p>
              <a:pPr algn="ctr" defTabSz="309563" hangingPunct="0"/>
              <a:r>
                <a:rPr sz="1650">
                  <a:latin typeface="Roboto"/>
                  <a:ea typeface="Roboto"/>
                  <a:cs typeface="Roboto"/>
                  <a:sym typeface="Roboto"/>
                </a:rPr>
                <a:t>Stream Processing</a:t>
              </a:r>
            </a:p>
          </p:txBody>
        </p:sp>
      </p:grpSp>
      <p:grpSp>
        <p:nvGrpSpPr>
          <p:cNvPr id="145" name="Rectangle 7"/>
          <p:cNvGrpSpPr/>
          <p:nvPr/>
        </p:nvGrpSpPr>
        <p:grpSpPr>
          <a:xfrm>
            <a:off x="5820663" y="1357829"/>
            <a:ext cx="2382402" cy="338763"/>
            <a:chOff x="-1" y="0"/>
            <a:chExt cx="6353070" cy="903366"/>
          </a:xfrm>
        </p:grpSpPr>
        <p:sp>
          <p:nvSpPr>
            <p:cNvPr id="143" name="Rectangle"/>
            <p:cNvSpPr/>
            <p:nvPr/>
          </p:nvSpPr>
          <p:spPr>
            <a:xfrm>
              <a:off x="-1" y="0"/>
              <a:ext cx="6353070" cy="903366"/>
            </a:xfrm>
            <a:prstGeom prst="rect">
              <a:avLst/>
            </a:prstGeom>
            <a:solidFill>
              <a:schemeClr val="accent3"/>
            </a:solidFill>
            <a:ln w="12700" cap="flat">
              <a:noFill/>
              <a:miter lim="400000"/>
            </a:ln>
            <a:effectLst/>
          </p:spPr>
          <p:txBody>
            <a:bodyPr wrap="square" lIns="19050" tIns="19050" rIns="19050" bIns="19050" numCol="1" anchor="ctr">
              <a:noAutofit/>
            </a:bodyPr>
            <a:lstStyle/>
            <a:p>
              <a:pPr algn="ctr" defTabSz="309563" hangingPunct="0">
                <a:defRPr>
                  <a:solidFill>
                    <a:srgbClr val="FFFFFF"/>
                  </a:solidFill>
                </a:defRPr>
              </a:pPr>
              <a:endParaRPr sz="1875">
                <a:solidFill>
                  <a:srgbClr val="FFFFFF"/>
                </a:solidFill>
                <a:latin typeface="Roboto"/>
                <a:ea typeface="Roboto"/>
                <a:cs typeface="Roboto"/>
                <a:sym typeface="Roboto"/>
              </a:endParaRPr>
            </a:p>
          </p:txBody>
        </p:sp>
        <p:sp>
          <p:nvSpPr>
            <p:cNvPr id="144" name="Connect API"/>
            <p:cNvSpPr txBox="1"/>
            <p:nvPr/>
          </p:nvSpPr>
          <p:spPr>
            <a:xfrm>
              <a:off x="-1" y="66963"/>
              <a:ext cx="6353070" cy="76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145" tIns="17145" rIns="17145" bIns="17145" numCol="1" anchor="ctr">
              <a:spAutoFit/>
            </a:bodyPr>
            <a:lstStyle>
              <a:lvl1pPr>
                <a:defRPr sz="4400">
                  <a:solidFill>
                    <a:srgbClr val="FFFFFF"/>
                  </a:solidFill>
                </a:defRPr>
              </a:lvl1pPr>
            </a:lstStyle>
            <a:p>
              <a:pPr algn="ctr" defTabSz="309563" hangingPunct="0"/>
              <a:r>
                <a:rPr sz="1650">
                  <a:latin typeface="Roboto"/>
                  <a:ea typeface="Roboto"/>
                  <a:cs typeface="Roboto"/>
                  <a:sym typeface="Roboto"/>
                </a:rPr>
                <a:t>Connect API</a:t>
              </a:r>
            </a:p>
          </p:txBody>
        </p:sp>
      </p:grpSp>
      <p:sp>
        <p:nvSpPr>
          <p:cNvPr id="146" name="Straight Connector 9"/>
          <p:cNvSpPr/>
          <p:nvPr/>
        </p:nvSpPr>
        <p:spPr>
          <a:xfrm flipV="1">
            <a:off x="3683410" y="1788408"/>
            <a:ext cx="1" cy="371055"/>
          </a:xfrm>
          <a:prstGeom prst="line">
            <a:avLst/>
          </a:prstGeom>
          <a:ln w="79375">
            <a:solidFill>
              <a:schemeClr val="accent2"/>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sp>
        <p:nvSpPr>
          <p:cNvPr id="147" name="Straight Connector 10"/>
          <p:cNvSpPr/>
          <p:nvPr/>
        </p:nvSpPr>
        <p:spPr>
          <a:xfrm flipV="1">
            <a:off x="5453600" y="1788408"/>
            <a:ext cx="1" cy="371055"/>
          </a:xfrm>
          <a:prstGeom prst="line">
            <a:avLst/>
          </a:prstGeom>
          <a:ln w="79375">
            <a:solidFill>
              <a:schemeClr val="accent2"/>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sp>
        <p:nvSpPr>
          <p:cNvPr id="148" name="Straight Connector 11"/>
          <p:cNvSpPr/>
          <p:nvPr/>
        </p:nvSpPr>
        <p:spPr>
          <a:xfrm flipV="1">
            <a:off x="7074175" y="1788408"/>
            <a:ext cx="1" cy="371055"/>
          </a:xfrm>
          <a:prstGeom prst="line">
            <a:avLst/>
          </a:prstGeom>
          <a:ln w="79375">
            <a:solidFill>
              <a:schemeClr val="accent3"/>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grpSp>
        <p:nvGrpSpPr>
          <p:cNvPr id="151" name="TextBox 13"/>
          <p:cNvGrpSpPr/>
          <p:nvPr/>
        </p:nvGrpSpPr>
        <p:grpSpPr>
          <a:xfrm>
            <a:off x="666668" y="2149119"/>
            <a:ext cx="7818298" cy="642605"/>
            <a:chOff x="0" y="41061"/>
            <a:chExt cx="20848792" cy="1713613"/>
          </a:xfrm>
        </p:grpSpPr>
        <p:sp>
          <p:nvSpPr>
            <p:cNvPr id="149" name="Rectangle"/>
            <p:cNvSpPr/>
            <p:nvPr/>
          </p:nvSpPr>
          <p:spPr>
            <a:xfrm>
              <a:off x="0" y="268075"/>
              <a:ext cx="20848793" cy="1259585"/>
            </a:xfrm>
            <a:prstGeom prst="rect">
              <a:avLst/>
            </a:prstGeom>
            <a:solidFill>
              <a:srgbClr val="F7F7F7"/>
            </a:solidFill>
            <a:ln w="38100" cap="flat">
              <a:solidFill>
                <a:srgbClr val="53585F"/>
              </a:solidFill>
              <a:prstDash val="solid"/>
              <a:round/>
            </a:ln>
            <a:effectLst/>
          </p:spPr>
          <p:txBody>
            <a:bodyPr wrap="square" lIns="19050" tIns="19050" rIns="19050" bIns="19050" numCol="1" anchor="ctr">
              <a:noAutofit/>
            </a:bodyPr>
            <a:lstStyle/>
            <a:p>
              <a:pPr algn="ctr" defTabSz="309563" hangingPunct="0">
                <a:defRPr>
                  <a:latin typeface="+mn-lt"/>
                  <a:ea typeface="+mn-ea"/>
                  <a:cs typeface="+mn-cs"/>
                  <a:sym typeface="Helvetica"/>
                </a:defRPr>
              </a:pPr>
              <a:endParaRPr sz="1875" dirty="0">
                <a:latin typeface="Roboto" panose="02000000000000000000" pitchFamily="2" charset="0"/>
                <a:cs typeface="Helvetica"/>
                <a:sym typeface="Helvetica"/>
              </a:endParaRPr>
            </a:p>
          </p:txBody>
        </p:sp>
        <p:sp>
          <p:nvSpPr>
            <p:cNvPr id="150" name="$ cat &lt; in.txt | grep “ksql” | tr a-z A-Z &gt; out.txt"/>
            <p:cNvSpPr txBox="1"/>
            <p:nvPr/>
          </p:nvSpPr>
          <p:spPr>
            <a:xfrm>
              <a:off x="0" y="41061"/>
              <a:ext cx="20848793" cy="17136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7145" tIns="17145" rIns="17145" bIns="17145" numCol="1" anchor="ctr">
              <a:noAutofit/>
            </a:bodyPr>
            <a:lstStyle/>
            <a:p>
              <a:pPr algn="ctr" defTabSz="309563" hangingPunct="0">
                <a:defRPr sz="5200">
                  <a:solidFill>
                    <a:srgbClr val="53585F"/>
                  </a:solidFill>
                  <a:latin typeface="Courier New"/>
                  <a:ea typeface="Courier New"/>
                  <a:cs typeface="Courier New"/>
                  <a:sym typeface="Courier New"/>
                </a:defRPr>
              </a:pPr>
              <a:r>
                <a:rPr sz="1950" dirty="0">
                  <a:solidFill>
                    <a:srgbClr val="53585F"/>
                  </a:solidFill>
                  <a:latin typeface="Courier New"/>
                  <a:cs typeface="Courier New"/>
                  <a:sym typeface="Courier New"/>
                </a:rPr>
                <a:t>$ cat </a:t>
              </a:r>
              <a:r>
                <a:rPr sz="1950" dirty="0">
                  <a:solidFill>
                    <a:srgbClr val="489ED5"/>
                  </a:solidFill>
                  <a:latin typeface="Courier New"/>
                  <a:cs typeface="Courier New"/>
                  <a:sym typeface="Courier New"/>
                </a:rPr>
                <a:t>&lt;</a:t>
              </a:r>
              <a:r>
                <a:rPr sz="1950" dirty="0">
                  <a:solidFill>
                    <a:srgbClr val="FFFFFF"/>
                  </a:solidFill>
                  <a:latin typeface="Courier New"/>
                  <a:cs typeface="Courier New"/>
                  <a:sym typeface="Courier New"/>
                </a:rPr>
                <a:t> </a:t>
              </a:r>
              <a:r>
                <a:rPr sz="1950" dirty="0">
                  <a:solidFill>
                    <a:srgbClr val="53585F"/>
                  </a:solidFill>
                  <a:latin typeface="Courier New"/>
                  <a:cs typeface="Courier New"/>
                  <a:sym typeface="Courier New"/>
                </a:rPr>
                <a:t>in.txt </a:t>
              </a:r>
              <a:r>
                <a:rPr sz="1950" b="1" dirty="0">
                  <a:solidFill>
                    <a:srgbClr val="FB5660"/>
                  </a:solidFill>
                  <a:latin typeface="Courier New"/>
                  <a:cs typeface="Courier New"/>
                  <a:sym typeface="Courier New"/>
                </a:rPr>
                <a:t>|</a:t>
              </a:r>
              <a:r>
                <a:rPr sz="1950" dirty="0">
                  <a:solidFill>
                    <a:srgbClr val="53585F"/>
                  </a:solidFill>
                  <a:latin typeface="Courier New"/>
                  <a:cs typeface="Courier New"/>
                  <a:sym typeface="Courier New"/>
                </a:rPr>
                <a:t> </a:t>
              </a:r>
              <a:r>
                <a:rPr sz="1950" dirty="0">
                  <a:solidFill>
                    <a:srgbClr val="FF8040"/>
                  </a:solidFill>
                  <a:latin typeface="Courier New"/>
                  <a:cs typeface="Courier New"/>
                  <a:sym typeface="Courier New"/>
                </a:rPr>
                <a:t>grep</a:t>
              </a:r>
              <a:r>
                <a:rPr sz="1950" dirty="0">
                  <a:solidFill>
                    <a:srgbClr val="53585F"/>
                  </a:solidFill>
                  <a:latin typeface="Courier New"/>
                  <a:cs typeface="Courier New"/>
                  <a:sym typeface="Courier New"/>
                </a:rPr>
                <a:t> “</a:t>
              </a:r>
              <a:r>
                <a:rPr sz="1950" dirty="0" err="1">
                  <a:solidFill>
                    <a:srgbClr val="53585F"/>
                  </a:solidFill>
                  <a:latin typeface="Courier New"/>
                  <a:cs typeface="Courier New"/>
                  <a:sym typeface="Courier New"/>
                </a:rPr>
                <a:t>ksql</a:t>
              </a:r>
              <a:r>
                <a:rPr sz="1950" dirty="0">
                  <a:solidFill>
                    <a:srgbClr val="53585F"/>
                  </a:solidFill>
                  <a:latin typeface="Courier New"/>
                  <a:cs typeface="Courier New"/>
                  <a:sym typeface="Courier New"/>
                </a:rPr>
                <a:t>” </a:t>
              </a:r>
              <a:r>
                <a:rPr sz="1950" b="1" dirty="0">
                  <a:solidFill>
                    <a:srgbClr val="FB5660"/>
                  </a:solidFill>
                  <a:latin typeface="Courier New"/>
                  <a:cs typeface="Courier New"/>
                  <a:sym typeface="Courier New"/>
                </a:rPr>
                <a:t>|</a:t>
              </a:r>
              <a:r>
                <a:rPr sz="1950" dirty="0">
                  <a:solidFill>
                    <a:srgbClr val="53585F"/>
                  </a:solidFill>
                  <a:latin typeface="Courier New"/>
                  <a:cs typeface="Courier New"/>
                  <a:sym typeface="Courier New"/>
                </a:rPr>
                <a:t> </a:t>
              </a:r>
              <a:r>
                <a:rPr sz="1950" dirty="0">
                  <a:solidFill>
                    <a:srgbClr val="FF8040"/>
                  </a:solidFill>
                  <a:latin typeface="Courier New"/>
                  <a:cs typeface="Courier New"/>
                  <a:sym typeface="Courier New"/>
                </a:rPr>
                <a:t>tr</a:t>
              </a:r>
              <a:r>
                <a:rPr sz="1950" dirty="0">
                  <a:solidFill>
                    <a:srgbClr val="53585F"/>
                  </a:solidFill>
                  <a:latin typeface="Courier New"/>
                  <a:cs typeface="Courier New"/>
                  <a:sym typeface="Courier New"/>
                </a:rPr>
                <a:t> a-z </a:t>
              </a:r>
              <a:r>
                <a:rPr sz="1950" dirty="0" err="1">
                  <a:solidFill>
                    <a:srgbClr val="53585F"/>
                  </a:solidFill>
                  <a:latin typeface="Courier New"/>
                  <a:cs typeface="Courier New"/>
                  <a:sym typeface="Courier New"/>
                </a:rPr>
                <a:t>A-Z</a:t>
              </a:r>
              <a:r>
                <a:rPr sz="1950" dirty="0">
                  <a:solidFill>
                    <a:srgbClr val="53585F"/>
                  </a:solidFill>
                  <a:latin typeface="Courier New"/>
                  <a:cs typeface="Courier New"/>
                  <a:sym typeface="Courier New"/>
                </a:rPr>
                <a:t> </a:t>
              </a:r>
              <a:r>
                <a:rPr sz="1950" dirty="0">
                  <a:solidFill>
                    <a:srgbClr val="489ED5"/>
                  </a:solidFill>
                  <a:latin typeface="Courier New"/>
                  <a:cs typeface="Courier New"/>
                  <a:sym typeface="Courier New"/>
                </a:rPr>
                <a:t>&gt;</a:t>
              </a:r>
              <a:r>
                <a:rPr sz="1950" dirty="0">
                  <a:solidFill>
                    <a:srgbClr val="FFFFFF"/>
                  </a:solidFill>
                  <a:latin typeface="Courier New"/>
                  <a:cs typeface="Courier New"/>
                  <a:sym typeface="Courier New"/>
                </a:rPr>
                <a:t> </a:t>
              </a:r>
              <a:r>
                <a:rPr sz="1950" dirty="0">
                  <a:solidFill>
                    <a:srgbClr val="53585F"/>
                  </a:solidFill>
                  <a:latin typeface="Courier New"/>
                  <a:cs typeface="Courier New"/>
                  <a:sym typeface="Courier New"/>
                </a:rPr>
                <a:t>out.txt</a:t>
              </a:r>
            </a:p>
          </p:txBody>
        </p:sp>
      </p:grpSp>
      <p:sp>
        <p:nvSpPr>
          <p:cNvPr id="152" name="Straight Connector 14"/>
          <p:cNvSpPr/>
          <p:nvPr/>
        </p:nvSpPr>
        <p:spPr>
          <a:xfrm>
            <a:off x="3087207" y="2828740"/>
            <a:ext cx="1" cy="371055"/>
          </a:xfrm>
          <a:prstGeom prst="line">
            <a:avLst/>
          </a:prstGeom>
          <a:ln w="79375">
            <a:solidFill>
              <a:schemeClr val="accent1"/>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sp>
        <p:nvSpPr>
          <p:cNvPr id="153" name="Straight Connector 15"/>
          <p:cNvSpPr/>
          <p:nvPr/>
        </p:nvSpPr>
        <p:spPr>
          <a:xfrm>
            <a:off x="5157599" y="2828740"/>
            <a:ext cx="1" cy="371055"/>
          </a:xfrm>
          <a:prstGeom prst="line">
            <a:avLst/>
          </a:prstGeom>
          <a:ln w="79375">
            <a:solidFill>
              <a:schemeClr val="accent1"/>
            </a:solidFill>
            <a:headEnd type="triangle"/>
          </a:ln>
        </p:spPr>
        <p:txBody>
          <a:bodyPr lIns="17144" tIns="17144" rIns="17144" bIns="17144"/>
          <a:lstStyle/>
          <a:p>
            <a:pPr algn="ctr" defTabSz="309563" hangingPunct="0"/>
            <a:endParaRPr sz="1875">
              <a:latin typeface="Roboto"/>
              <a:ea typeface="Roboto"/>
              <a:cs typeface="Roboto"/>
              <a:sym typeface="Roboto"/>
            </a:endParaRPr>
          </a:p>
        </p:txBody>
      </p:sp>
      <p:sp>
        <p:nvSpPr>
          <p:cNvPr id="154" name="Freeform 41"/>
          <p:cNvSpPr/>
          <p:nvPr/>
        </p:nvSpPr>
        <p:spPr>
          <a:xfrm>
            <a:off x="3499621" y="3434288"/>
            <a:ext cx="317092" cy="509188"/>
          </a:xfrm>
          <a:custGeom>
            <a:avLst/>
            <a:gdLst/>
            <a:ahLst/>
            <a:cxnLst>
              <a:cxn ang="0">
                <a:pos x="wd2" y="hd2"/>
              </a:cxn>
              <a:cxn ang="5400000">
                <a:pos x="wd2" y="hd2"/>
              </a:cxn>
              <a:cxn ang="10800000">
                <a:pos x="wd2" y="hd2"/>
              </a:cxn>
              <a:cxn ang="16200000">
                <a:pos x="wd2" y="hd2"/>
              </a:cxn>
            </a:cxnLst>
            <a:rect l="0" t="0" r="r" b="b"/>
            <a:pathLst>
              <a:path w="21600" h="21600" extrusionOk="0">
                <a:moveTo>
                  <a:pt x="16814" y="11783"/>
                </a:moveTo>
                <a:cubicBezTo>
                  <a:pt x="15440" y="11783"/>
                  <a:pt x="14192" y="12145"/>
                  <a:pt x="13339" y="12740"/>
                </a:cubicBezTo>
                <a:cubicBezTo>
                  <a:pt x="11299" y="12003"/>
                  <a:pt x="11299" y="12003"/>
                  <a:pt x="11299" y="12003"/>
                </a:cubicBezTo>
                <a:cubicBezTo>
                  <a:pt x="11508" y="11628"/>
                  <a:pt x="11632" y="11227"/>
                  <a:pt x="11632" y="10800"/>
                </a:cubicBezTo>
                <a:cubicBezTo>
                  <a:pt x="11632" y="10309"/>
                  <a:pt x="11466" y="9843"/>
                  <a:pt x="11175" y="9416"/>
                </a:cubicBezTo>
                <a:cubicBezTo>
                  <a:pt x="13339" y="8640"/>
                  <a:pt x="13339" y="8640"/>
                  <a:pt x="13339" y="8640"/>
                </a:cubicBezTo>
                <a:cubicBezTo>
                  <a:pt x="14213" y="9261"/>
                  <a:pt x="15482" y="9649"/>
                  <a:pt x="16897" y="9649"/>
                </a:cubicBezTo>
                <a:cubicBezTo>
                  <a:pt x="19498" y="9649"/>
                  <a:pt x="21600" y="8343"/>
                  <a:pt x="21600" y="6726"/>
                </a:cubicBezTo>
                <a:cubicBezTo>
                  <a:pt x="21600" y="5122"/>
                  <a:pt x="19498" y="3816"/>
                  <a:pt x="16897" y="3816"/>
                </a:cubicBezTo>
                <a:cubicBezTo>
                  <a:pt x="14317" y="3816"/>
                  <a:pt x="12194" y="5122"/>
                  <a:pt x="12194" y="6726"/>
                </a:cubicBezTo>
                <a:cubicBezTo>
                  <a:pt x="12194" y="7127"/>
                  <a:pt x="12319" y="7489"/>
                  <a:pt x="12548" y="7838"/>
                </a:cubicBezTo>
                <a:cubicBezTo>
                  <a:pt x="10425" y="8601"/>
                  <a:pt x="10425" y="8601"/>
                  <a:pt x="10425" y="8601"/>
                </a:cubicBezTo>
                <a:cubicBezTo>
                  <a:pt x="9531" y="7877"/>
                  <a:pt x="8220" y="7372"/>
                  <a:pt x="6721" y="7230"/>
                </a:cubicBezTo>
                <a:cubicBezTo>
                  <a:pt x="6721" y="5794"/>
                  <a:pt x="6721" y="5794"/>
                  <a:pt x="6721" y="5794"/>
                </a:cubicBezTo>
                <a:cubicBezTo>
                  <a:pt x="8886" y="5523"/>
                  <a:pt x="10509" y="4346"/>
                  <a:pt x="10509" y="2923"/>
                </a:cubicBezTo>
                <a:cubicBezTo>
                  <a:pt x="10509" y="1306"/>
                  <a:pt x="8407" y="0"/>
                  <a:pt x="5806" y="0"/>
                </a:cubicBezTo>
                <a:cubicBezTo>
                  <a:pt x="3225" y="0"/>
                  <a:pt x="1103" y="1306"/>
                  <a:pt x="1103" y="2923"/>
                </a:cubicBezTo>
                <a:cubicBezTo>
                  <a:pt x="1103" y="4398"/>
                  <a:pt x="2892" y="5626"/>
                  <a:pt x="5182" y="5820"/>
                </a:cubicBezTo>
                <a:cubicBezTo>
                  <a:pt x="5182" y="7204"/>
                  <a:pt x="5182" y="7204"/>
                  <a:pt x="5182" y="7204"/>
                </a:cubicBezTo>
                <a:cubicBezTo>
                  <a:pt x="2268" y="7398"/>
                  <a:pt x="0" y="8937"/>
                  <a:pt x="0" y="10800"/>
                </a:cubicBezTo>
                <a:cubicBezTo>
                  <a:pt x="0" y="12663"/>
                  <a:pt x="2268" y="14202"/>
                  <a:pt x="5182" y="14383"/>
                </a:cubicBezTo>
                <a:cubicBezTo>
                  <a:pt x="5182" y="15780"/>
                  <a:pt x="5182" y="15780"/>
                  <a:pt x="5182" y="15780"/>
                </a:cubicBezTo>
                <a:cubicBezTo>
                  <a:pt x="2892" y="15961"/>
                  <a:pt x="1103" y="17189"/>
                  <a:pt x="1103" y="18677"/>
                </a:cubicBezTo>
                <a:cubicBezTo>
                  <a:pt x="1103" y="20281"/>
                  <a:pt x="3225" y="21600"/>
                  <a:pt x="5806" y="21600"/>
                </a:cubicBezTo>
                <a:cubicBezTo>
                  <a:pt x="8407" y="21600"/>
                  <a:pt x="10509" y="20281"/>
                  <a:pt x="10509" y="18677"/>
                </a:cubicBezTo>
                <a:cubicBezTo>
                  <a:pt x="10509" y="17254"/>
                  <a:pt x="8886" y="16064"/>
                  <a:pt x="6721" y="15806"/>
                </a:cubicBezTo>
                <a:cubicBezTo>
                  <a:pt x="6721" y="14370"/>
                  <a:pt x="6721" y="14370"/>
                  <a:pt x="6721" y="14370"/>
                </a:cubicBezTo>
                <a:cubicBezTo>
                  <a:pt x="8324" y="14215"/>
                  <a:pt x="9718" y="13646"/>
                  <a:pt x="10592" y="12844"/>
                </a:cubicBezTo>
                <a:cubicBezTo>
                  <a:pt x="12506" y="13529"/>
                  <a:pt x="12506" y="13529"/>
                  <a:pt x="12506" y="13529"/>
                </a:cubicBezTo>
                <a:cubicBezTo>
                  <a:pt x="12257" y="13891"/>
                  <a:pt x="12111" y="14279"/>
                  <a:pt x="12111" y="14693"/>
                </a:cubicBezTo>
                <a:cubicBezTo>
                  <a:pt x="12111" y="16310"/>
                  <a:pt x="14234" y="17616"/>
                  <a:pt x="16814" y="17616"/>
                </a:cubicBezTo>
                <a:cubicBezTo>
                  <a:pt x="19415" y="17616"/>
                  <a:pt x="21517" y="16310"/>
                  <a:pt x="21517" y="14693"/>
                </a:cubicBezTo>
                <a:cubicBezTo>
                  <a:pt x="21517" y="13089"/>
                  <a:pt x="19415" y="11783"/>
                  <a:pt x="16814" y="11783"/>
                </a:cubicBezTo>
                <a:close/>
                <a:moveTo>
                  <a:pt x="16980" y="5264"/>
                </a:moveTo>
                <a:cubicBezTo>
                  <a:pt x="18312" y="5264"/>
                  <a:pt x="19373" y="5937"/>
                  <a:pt x="19373" y="6752"/>
                </a:cubicBezTo>
                <a:cubicBezTo>
                  <a:pt x="19373" y="7566"/>
                  <a:pt x="18312" y="8239"/>
                  <a:pt x="16980" y="8239"/>
                </a:cubicBezTo>
                <a:cubicBezTo>
                  <a:pt x="15669" y="8239"/>
                  <a:pt x="14608" y="7566"/>
                  <a:pt x="14608" y="6752"/>
                </a:cubicBezTo>
                <a:cubicBezTo>
                  <a:pt x="14608" y="5937"/>
                  <a:pt x="15669" y="5264"/>
                  <a:pt x="16980" y="5264"/>
                </a:cubicBezTo>
                <a:close/>
                <a:moveTo>
                  <a:pt x="3434" y="2923"/>
                </a:moveTo>
                <a:cubicBezTo>
                  <a:pt x="3434" y="2095"/>
                  <a:pt x="4495" y="1436"/>
                  <a:pt x="5806" y="1436"/>
                </a:cubicBezTo>
                <a:cubicBezTo>
                  <a:pt x="7138" y="1436"/>
                  <a:pt x="8199" y="2095"/>
                  <a:pt x="8199" y="2923"/>
                </a:cubicBezTo>
                <a:cubicBezTo>
                  <a:pt x="8199" y="3738"/>
                  <a:pt x="7138" y="4398"/>
                  <a:pt x="5806" y="4398"/>
                </a:cubicBezTo>
                <a:cubicBezTo>
                  <a:pt x="4495" y="4398"/>
                  <a:pt x="3434" y="3738"/>
                  <a:pt x="3434" y="2923"/>
                </a:cubicBezTo>
                <a:close/>
                <a:moveTo>
                  <a:pt x="8178" y="18573"/>
                </a:moveTo>
                <a:cubicBezTo>
                  <a:pt x="8178" y="19388"/>
                  <a:pt x="7096" y="20061"/>
                  <a:pt x="5785" y="20061"/>
                </a:cubicBezTo>
                <a:cubicBezTo>
                  <a:pt x="4474" y="20061"/>
                  <a:pt x="3392" y="19388"/>
                  <a:pt x="3392" y="18573"/>
                </a:cubicBezTo>
                <a:cubicBezTo>
                  <a:pt x="3392" y="17759"/>
                  <a:pt x="4474" y="17086"/>
                  <a:pt x="5785" y="17086"/>
                </a:cubicBezTo>
                <a:cubicBezTo>
                  <a:pt x="7096" y="17086"/>
                  <a:pt x="8178" y="17759"/>
                  <a:pt x="8178" y="18573"/>
                </a:cubicBezTo>
                <a:close/>
                <a:moveTo>
                  <a:pt x="5806" y="12960"/>
                </a:moveTo>
                <a:cubicBezTo>
                  <a:pt x="3891" y="12960"/>
                  <a:pt x="2331" y="11990"/>
                  <a:pt x="2331" y="10800"/>
                </a:cubicBezTo>
                <a:cubicBezTo>
                  <a:pt x="2331" y="9597"/>
                  <a:pt x="3891" y="8627"/>
                  <a:pt x="5806" y="8627"/>
                </a:cubicBezTo>
                <a:cubicBezTo>
                  <a:pt x="7741" y="8627"/>
                  <a:pt x="9302" y="9597"/>
                  <a:pt x="9302" y="10800"/>
                </a:cubicBezTo>
                <a:cubicBezTo>
                  <a:pt x="9302" y="11990"/>
                  <a:pt x="7741" y="12960"/>
                  <a:pt x="5806" y="12960"/>
                </a:cubicBezTo>
                <a:close/>
                <a:moveTo>
                  <a:pt x="16876" y="16194"/>
                </a:moveTo>
                <a:cubicBezTo>
                  <a:pt x="15565" y="16194"/>
                  <a:pt x="14504" y="15534"/>
                  <a:pt x="14504" y="14706"/>
                </a:cubicBezTo>
                <a:cubicBezTo>
                  <a:pt x="14504" y="13891"/>
                  <a:pt x="15565" y="13232"/>
                  <a:pt x="16876" y="13232"/>
                </a:cubicBezTo>
                <a:cubicBezTo>
                  <a:pt x="18208" y="13232"/>
                  <a:pt x="19269" y="13891"/>
                  <a:pt x="19269" y="14706"/>
                </a:cubicBezTo>
                <a:cubicBezTo>
                  <a:pt x="19269" y="15534"/>
                  <a:pt x="18208" y="16194"/>
                  <a:pt x="16876" y="16194"/>
                </a:cubicBezTo>
                <a:close/>
              </a:path>
            </a:pathLst>
          </a:custGeom>
          <a:solidFill>
            <a:srgbClr val="FFFFFF"/>
          </a:solidFill>
          <a:ln w="12700">
            <a:miter lim="400000"/>
          </a:ln>
        </p:spPr>
        <p:txBody>
          <a:bodyPr lIns="19050" tIns="19050" rIns="19050" bIns="19050"/>
          <a:lstStyle/>
          <a:p>
            <a:pPr algn="ctr" defTabSz="309563" hangingPunct="0">
              <a:defRPr>
                <a:latin typeface="+mn-lt"/>
                <a:ea typeface="+mn-ea"/>
                <a:cs typeface="+mn-cs"/>
                <a:sym typeface="Helvetica"/>
              </a:defRPr>
            </a:pPr>
            <a:endParaRPr sz="1875" dirty="0">
              <a:latin typeface="Roboto" panose="02000000000000000000" pitchFamily="2" charset="0"/>
              <a:cs typeface="Helvetica"/>
              <a:sym typeface="Helvetica"/>
            </a:endParaRPr>
          </a:p>
        </p:txBody>
      </p:sp>
    </p:spTree>
    <p:extLst>
      <p:ext uri="{BB962C8B-B14F-4D97-AF65-F5344CB8AC3E}">
        <p14:creationId xmlns:p14="http://schemas.microsoft.com/office/powerpoint/2010/main" val="9855553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3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4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4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4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3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5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advAuto="0"/>
      <p:bldP spid="136" grpId="0" animBg="1" advAuto="0"/>
      <p:bldP spid="139" grpId="0" animBg="1" advAuto="0"/>
      <p:bldP spid="142" grpId="0" animBg="1" advAuto="0"/>
      <p:bldP spid="145" grpId="0" animBg="1" advAuto="0"/>
      <p:bldP spid="146" grpId="0" animBg="1" advAuto="0"/>
      <p:bldP spid="147" grpId="0" animBg="1" advAuto="0"/>
      <p:bldP spid="148" grpId="0" animBg="1" advAuto="0"/>
      <p:bldP spid="152" grpId="0" animBg="1" advAuto="0"/>
      <p:bldP spid="15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322" name="rocket_lg.png" descr="rocket_lg.png"/>
          <p:cNvPicPr>
            <a:picLocks noChangeAspect="1"/>
          </p:cNvPicPr>
          <p:nvPr/>
        </p:nvPicPr>
        <p:blipFill>
          <a:blip r:embed="rId3"/>
          <a:stretch>
            <a:fillRect/>
          </a:stretch>
        </p:blipFill>
        <p:spPr>
          <a:xfrm rot="1800000">
            <a:off x="6933420" y="985950"/>
            <a:ext cx="2756808" cy="4118578"/>
          </a:xfrm>
          <a:prstGeom prst="rect">
            <a:avLst/>
          </a:prstGeom>
          <a:ln w="12700">
            <a:miter lim="400000"/>
          </a:ln>
        </p:spPr>
      </p:pic>
      <p:sp>
        <p:nvSpPr>
          <p:cNvPr id="323" name="KSQL"/>
          <p:cNvSpPr txBox="1"/>
          <p:nvPr/>
        </p:nvSpPr>
        <p:spPr>
          <a:xfrm>
            <a:off x="1351180" y="543676"/>
            <a:ext cx="2672206" cy="1154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20000" b="1">
                <a:solidFill>
                  <a:srgbClr val="003B49"/>
                </a:solidFill>
              </a:defRPr>
            </a:lvl1pPr>
          </a:lstStyle>
          <a:p>
            <a:r>
              <a:rPr sz="7500"/>
              <a:t>KSQL</a:t>
            </a:r>
          </a:p>
        </p:txBody>
      </p:sp>
      <p:sp>
        <p:nvSpPr>
          <p:cNvPr id="324" name="is the"/>
          <p:cNvSpPr txBox="1"/>
          <p:nvPr/>
        </p:nvSpPr>
        <p:spPr>
          <a:xfrm>
            <a:off x="2046733" y="1508178"/>
            <a:ext cx="904094"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7200" b="1">
                <a:solidFill>
                  <a:srgbClr val="003B49"/>
                </a:solidFill>
              </a:defRPr>
            </a:lvl1pPr>
          </a:lstStyle>
          <a:p>
            <a:r>
              <a:rPr sz="2700" dirty="0"/>
              <a:t>is the</a:t>
            </a:r>
          </a:p>
        </p:txBody>
      </p:sp>
      <p:sp>
        <p:nvSpPr>
          <p:cNvPr id="325" name="Streaming"/>
          <p:cNvSpPr txBox="1"/>
          <p:nvPr/>
        </p:nvSpPr>
        <p:spPr>
          <a:xfrm>
            <a:off x="2172496" y="1847973"/>
            <a:ext cx="338554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14400" b="1">
                <a:solidFill>
                  <a:srgbClr val="003B49"/>
                </a:solidFill>
              </a:defRPr>
            </a:lvl1pPr>
          </a:lstStyle>
          <a:p>
            <a:r>
              <a:rPr sz="5400"/>
              <a:t>Streaming</a:t>
            </a:r>
          </a:p>
        </p:txBody>
      </p:sp>
      <p:sp>
        <p:nvSpPr>
          <p:cNvPr id="326" name="SQL Engine"/>
          <p:cNvSpPr txBox="1"/>
          <p:nvPr/>
        </p:nvSpPr>
        <p:spPr>
          <a:xfrm>
            <a:off x="2159314" y="2493905"/>
            <a:ext cx="392415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14400" b="1">
                <a:solidFill>
                  <a:srgbClr val="FB5660"/>
                </a:solidFill>
              </a:defRPr>
            </a:lvl1pPr>
          </a:lstStyle>
          <a:p>
            <a:r>
              <a:rPr sz="5400"/>
              <a:t>SQL Engine</a:t>
            </a:r>
          </a:p>
        </p:txBody>
      </p:sp>
      <p:sp>
        <p:nvSpPr>
          <p:cNvPr id="327" name="for"/>
          <p:cNvSpPr txBox="1"/>
          <p:nvPr/>
        </p:nvSpPr>
        <p:spPr>
          <a:xfrm>
            <a:off x="3815473" y="3171060"/>
            <a:ext cx="461665" cy="415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7200" b="1">
                <a:solidFill>
                  <a:srgbClr val="003B49"/>
                </a:solidFill>
              </a:defRPr>
            </a:lvl1pPr>
          </a:lstStyle>
          <a:p>
            <a:r>
              <a:rPr sz="2700"/>
              <a:t>for</a:t>
            </a:r>
          </a:p>
        </p:txBody>
      </p:sp>
      <p:sp>
        <p:nvSpPr>
          <p:cNvPr id="328" name="Apache Kafka"/>
          <p:cNvSpPr txBox="1"/>
          <p:nvPr/>
        </p:nvSpPr>
        <p:spPr>
          <a:xfrm>
            <a:off x="1903989" y="3394217"/>
            <a:ext cx="4578176"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825500">
              <a:spcBef>
                <a:spcPts val="0"/>
              </a:spcBef>
              <a:defRPr sz="14400" b="1">
                <a:solidFill>
                  <a:srgbClr val="FB5660"/>
                </a:solidFill>
              </a:defRPr>
            </a:lvl1pPr>
          </a:lstStyle>
          <a:p>
            <a:r>
              <a:rPr sz="5400"/>
              <a:t>Apache Kafka</a:t>
            </a:r>
          </a:p>
        </p:txBody>
      </p:sp>
    </p:spTree>
    <p:extLst>
      <p:ext uri="{BB962C8B-B14F-4D97-AF65-F5344CB8AC3E}">
        <p14:creationId xmlns:p14="http://schemas.microsoft.com/office/powerpoint/2010/main" val="1531216657"/>
      </p:ext>
    </p:extLst>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1"/>
          <p:cNvSpPr txBox="1">
            <a:spLocks noGrp="1"/>
          </p:cNvSpPr>
          <p:nvPr>
            <p:ph type="title"/>
          </p:nvPr>
        </p:nvSpPr>
        <p:spPr>
          <a:prstGeom prst="rect">
            <a:avLst/>
          </a:prstGeom>
        </p:spPr>
        <p:txBody>
          <a:bodyPr>
            <a:noAutofit/>
          </a:bodyPr>
          <a:lstStyle/>
          <a:p>
            <a:r>
              <a:rPr lang="en-US" sz="2700" dirty="0"/>
              <a:t>Stream processing with KSQL</a:t>
            </a:r>
            <a:endParaRPr sz="2700" dirty="0"/>
          </a:p>
        </p:txBody>
      </p:sp>
      <p:sp>
        <p:nvSpPr>
          <p:cNvPr id="5" name="Rectangle 4">
            <a:extLst>
              <a:ext uri="{FF2B5EF4-FFF2-40B4-BE49-F238E27FC236}">
                <a16:creationId xmlns:a16="http://schemas.microsoft.com/office/drawing/2014/main" id="{08E22B21-8DB1-4E4C-9831-DC8BAA256681}"/>
              </a:ext>
            </a:extLst>
          </p:cNvPr>
          <p:cNvSpPr/>
          <p:nvPr/>
        </p:nvSpPr>
        <p:spPr>
          <a:xfrm>
            <a:off x="633715" y="764204"/>
            <a:ext cx="8281689" cy="2404365"/>
          </a:xfrm>
          <a:prstGeom prst="rect">
            <a:avLst/>
          </a:prstGeom>
          <a:solidFill>
            <a:srgbClr val="F7F7F7"/>
          </a:solidFill>
          <a:ln w="38100">
            <a:solidFill>
              <a:srgbClr val="53585F"/>
            </a:solidFill>
            <a:miter lim="400000"/>
          </a:ln>
          <a:extLst>
            <a:ext uri="{C572A759-6A51-4108-AA02-DFA0A04FC94B}">
              <ma14:wrappingTextBoxFlag xmlns:ma14="http://schemas.microsoft.com/office/mac/drawingml/2011/main" xmlns="" val="1"/>
            </a:ext>
          </a:extLst>
        </p:spPr>
        <p:txBody>
          <a:bodyPr lIns="19050" tIns="19050" rIns="19050" bIns="19050" anchor="ctr"/>
          <a:lstStyle/>
          <a:p>
            <a:pPr defTabSz="309563" hangingPunct="0">
              <a:defRPr sz="7000">
                <a:solidFill>
                  <a:srgbClr val="489ED5"/>
                </a:solidFill>
                <a:latin typeface="Courier New"/>
                <a:ea typeface="Courier New"/>
                <a:cs typeface="Courier New"/>
                <a:sym typeface="Courier New"/>
              </a:defRPr>
            </a:pPr>
            <a:r>
              <a:rPr lang="en-US" sz="2400" dirty="0">
                <a:solidFill>
                  <a:srgbClr val="489ED5"/>
                </a:solidFill>
                <a:latin typeface="Consolas" panose="020B0609020204030204" pitchFamily="49" charset="0"/>
                <a:cs typeface="Consolas" panose="020B0609020204030204" pitchFamily="49" charset="0"/>
                <a:sym typeface="Courier New"/>
              </a:rPr>
              <a:t> CREATE STREAM</a:t>
            </a:r>
            <a:r>
              <a:rPr sz="2400" dirty="0">
                <a:solidFill>
                  <a:srgbClr val="489ED5"/>
                </a:solidFill>
                <a:latin typeface="Consolas" panose="020B0609020204030204" pitchFamily="49" charset="0"/>
                <a:cs typeface="Consolas" panose="020B0609020204030204" pitchFamily="49" charset="0"/>
                <a:sym typeface="Courier New"/>
              </a:rPr>
              <a:t> </a:t>
            </a:r>
            <a:r>
              <a:rPr lang="en-US" sz="2400" dirty="0" err="1">
                <a:solidFill>
                  <a:srgbClr val="53585F"/>
                </a:solidFill>
                <a:latin typeface="Consolas" panose="020B0609020204030204" pitchFamily="49" charset="0"/>
                <a:cs typeface="Consolas" panose="020B0609020204030204" pitchFamily="49" charset="0"/>
                <a:sym typeface="Courier New"/>
              </a:rPr>
              <a:t>oob_readings</a:t>
            </a:r>
            <a:r>
              <a:rPr lang="en-US" sz="2400" dirty="0">
                <a:solidFill>
                  <a:srgbClr val="489ED5"/>
                </a:solidFill>
                <a:latin typeface="Consolas" panose="020B0609020204030204" pitchFamily="49" charset="0"/>
                <a:cs typeface="Consolas" panose="020B0609020204030204" pitchFamily="49" charset="0"/>
                <a:sym typeface="Courier New"/>
              </a:rPr>
              <a:t> AS</a:t>
            </a:r>
            <a:endParaRPr sz="2400" dirty="0">
              <a:solidFill>
                <a:srgbClr val="489ED5"/>
              </a:solidFill>
              <a:latin typeface="Consolas" panose="020B0609020204030204" pitchFamily="49" charset="0"/>
              <a:cs typeface="Consolas" panose="020B0609020204030204" pitchFamily="49" charset="0"/>
              <a:sym typeface="Helvetica"/>
            </a:endParaRPr>
          </a:p>
          <a:p>
            <a:pPr defTabSz="309563" hangingPunct="0">
              <a:defRPr sz="7000">
                <a:solidFill>
                  <a:srgbClr val="489ED5"/>
                </a:solidFill>
                <a:latin typeface="Courier New"/>
                <a:ea typeface="Courier New"/>
                <a:cs typeface="Courier New"/>
                <a:sym typeface="Courier New"/>
              </a:defRPr>
            </a:pPr>
            <a:r>
              <a:rPr sz="2400" dirty="0">
                <a:solidFill>
                  <a:srgbClr val="489ED5"/>
                </a:solidFill>
                <a:latin typeface="Consolas" panose="020B0609020204030204" pitchFamily="49" charset="0"/>
                <a:cs typeface="Consolas" panose="020B0609020204030204" pitchFamily="49" charset="0"/>
                <a:sym typeface="Courier New"/>
              </a:rPr>
              <a:t> </a:t>
            </a:r>
            <a:r>
              <a:rPr lang="en-US" sz="2400" dirty="0">
                <a:solidFill>
                  <a:srgbClr val="489ED5"/>
                </a:solidFill>
                <a:latin typeface="Consolas" panose="020B0609020204030204" pitchFamily="49" charset="0"/>
                <a:cs typeface="Consolas" panose="020B0609020204030204" pitchFamily="49" charset="0"/>
                <a:sym typeface="Courier New"/>
              </a:rPr>
              <a:t> </a:t>
            </a:r>
            <a:r>
              <a:rPr sz="2400" dirty="0">
                <a:solidFill>
                  <a:srgbClr val="489ED5"/>
                </a:solidFill>
                <a:latin typeface="Consolas" panose="020B0609020204030204" pitchFamily="49" charset="0"/>
                <a:cs typeface="Consolas" panose="020B0609020204030204" pitchFamily="49" charset="0"/>
                <a:sym typeface="Courier New"/>
              </a:rPr>
              <a:t> </a:t>
            </a:r>
            <a:r>
              <a:rPr lang="en-US" sz="2400" dirty="0">
                <a:solidFill>
                  <a:srgbClr val="489ED5"/>
                </a:solidFill>
                <a:latin typeface="Consolas" panose="020B0609020204030204" pitchFamily="49" charset="0"/>
                <a:cs typeface="Consolas" panose="020B0609020204030204" pitchFamily="49" charset="0"/>
                <a:sym typeface="Courier New"/>
              </a:rPr>
              <a:t>SELECT </a:t>
            </a:r>
            <a:r>
              <a:rPr lang="en-US" sz="2400" dirty="0">
                <a:solidFill>
                  <a:srgbClr val="53585F"/>
                </a:solidFill>
                <a:latin typeface="Consolas" panose="020B0609020204030204" pitchFamily="49" charset="0"/>
                <a:cs typeface="Consolas" panose="020B0609020204030204" pitchFamily="49" charset="0"/>
                <a:sym typeface="Courier New"/>
              </a:rPr>
              <a:t>*, </a:t>
            </a:r>
            <a:r>
              <a:rPr lang="en-US" sz="2400" dirty="0" err="1">
                <a:solidFill>
                  <a:srgbClr val="53585F"/>
                </a:solidFill>
                <a:latin typeface="Consolas" panose="020B0609020204030204" pitchFamily="49" charset="0"/>
                <a:cs typeface="Consolas" panose="020B0609020204030204" pitchFamily="49" charset="0"/>
                <a:sym typeface="Courier New"/>
              </a:rPr>
              <a:t>c.std_value</a:t>
            </a:r>
            <a:r>
              <a:rPr lang="en-US" sz="2400" dirty="0">
                <a:solidFill>
                  <a:srgbClr val="53585F"/>
                </a:solidFill>
                <a:latin typeface="Consolas" panose="020B0609020204030204" pitchFamily="49" charset="0"/>
                <a:cs typeface="Consolas" panose="020B0609020204030204" pitchFamily="49" charset="0"/>
                <a:sym typeface="Courier New"/>
              </a:rPr>
              <a:t>, </a:t>
            </a:r>
            <a:r>
              <a:rPr lang="en-US" sz="2400" dirty="0" err="1">
                <a:solidFill>
                  <a:srgbClr val="53585F"/>
                </a:solidFill>
                <a:latin typeface="Consolas" panose="020B0609020204030204" pitchFamily="49" charset="0"/>
                <a:cs typeface="Consolas" panose="020B0609020204030204" pitchFamily="49" charset="0"/>
                <a:sym typeface="Courier New"/>
              </a:rPr>
              <a:t>c.sigma</a:t>
            </a:r>
            <a:r>
              <a:rPr lang="en-US" sz="2400" dirty="0">
                <a:solidFill>
                  <a:srgbClr val="489ED5"/>
                </a:solidFill>
                <a:latin typeface="Consolas" panose="020B0609020204030204" pitchFamily="49" charset="0"/>
                <a:cs typeface="Consolas" panose="020B0609020204030204" pitchFamily="49" charset="0"/>
                <a:sym typeface="Courier New"/>
              </a:rPr>
              <a:t> </a:t>
            </a:r>
          </a:p>
          <a:p>
            <a:pPr defTabSz="309563" hangingPunct="0">
              <a:defRPr sz="7000">
                <a:solidFill>
                  <a:srgbClr val="489ED5"/>
                </a:solidFill>
                <a:latin typeface="Courier New"/>
                <a:ea typeface="Courier New"/>
                <a:cs typeface="Courier New"/>
                <a:sym typeface="Courier New"/>
              </a:defRPr>
            </a:pPr>
            <a:r>
              <a:rPr lang="en-US" sz="2400" dirty="0">
                <a:solidFill>
                  <a:srgbClr val="489ED5"/>
                </a:solidFill>
                <a:latin typeface="Consolas" panose="020B0609020204030204" pitchFamily="49" charset="0"/>
                <a:cs typeface="Consolas" panose="020B0609020204030204" pitchFamily="49" charset="0"/>
                <a:sym typeface="Courier New"/>
              </a:rPr>
              <a:t>			FROM </a:t>
            </a:r>
            <a:r>
              <a:rPr lang="en-US" sz="2400" dirty="0" err="1">
                <a:solidFill>
                  <a:srgbClr val="53585F"/>
                </a:solidFill>
                <a:latin typeface="Consolas" panose="020B0609020204030204" pitchFamily="49" charset="0"/>
                <a:cs typeface="Consolas" panose="020B0609020204030204" pitchFamily="49" charset="0"/>
                <a:sym typeface="Courier New"/>
              </a:rPr>
              <a:t>sensor_reading</a:t>
            </a:r>
            <a:r>
              <a:rPr lang="en-US" sz="2400" dirty="0">
                <a:solidFill>
                  <a:srgbClr val="53585F"/>
                </a:solidFill>
                <a:latin typeface="Consolas" panose="020B0609020204030204" pitchFamily="49" charset="0"/>
                <a:cs typeface="Consolas" panose="020B0609020204030204" pitchFamily="49" charset="0"/>
                <a:sym typeface="Courier New"/>
              </a:rPr>
              <a:t> s</a:t>
            </a:r>
          </a:p>
          <a:p>
            <a:pPr defTabSz="309563" hangingPunct="0">
              <a:defRPr sz="7000">
                <a:solidFill>
                  <a:srgbClr val="489ED5"/>
                </a:solidFill>
                <a:latin typeface="Courier New"/>
                <a:ea typeface="Courier New"/>
                <a:cs typeface="Courier New"/>
                <a:sym typeface="Courier New"/>
              </a:defRPr>
            </a:pPr>
            <a:r>
              <a:rPr lang="en-GB" sz="2400" dirty="0">
                <a:solidFill>
                  <a:srgbClr val="4597CB"/>
                </a:solidFill>
                <a:highlight>
                  <a:srgbClr val="F5F5F5"/>
                </a:highlight>
                <a:latin typeface="Consolas"/>
                <a:ea typeface="Consolas"/>
                <a:cs typeface="Consolas"/>
                <a:sym typeface="Consolas"/>
              </a:rPr>
              <a:t>	 LEFT JOIN</a:t>
            </a:r>
            <a:r>
              <a:rPr lang="en-GB" sz="2400" dirty="0">
                <a:solidFill>
                  <a:srgbClr val="333333"/>
                </a:solidFill>
                <a:highlight>
                  <a:srgbClr val="F5F5F5"/>
                </a:highlight>
                <a:latin typeface="Consolas"/>
                <a:ea typeface="Consolas"/>
                <a:cs typeface="Consolas"/>
                <a:sym typeface="Consolas"/>
              </a:rPr>
              <a:t> </a:t>
            </a:r>
            <a:r>
              <a:rPr lang="en-GB" sz="2400" dirty="0" err="1">
                <a:solidFill>
                  <a:srgbClr val="333333"/>
                </a:solidFill>
                <a:highlight>
                  <a:srgbClr val="F5F5F5"/>
                </a:highlight>
                <a:latin typeface="Consolas"/>
                <a:ea typeface="Consolas"/>
                <a:cs typeface="Consolas"/>
                <a:sym typeface="Consolas"/>
              </a:rPr>
              <a:t>sensor_characteristics</a:t>
            </a:r>
            <a:r>
              <a:rPr lang="en-GB" sz="2400" dirty="0">
                <a:solidFill>
                  <a:srgbClr val="333333"/>
                </a:solidFill>
                <a:highlight>
                  <a:srgbClr val="F5F5F5"/>
                </a:highlight>
                <a:latin typeface="Consolas"/>
                <a:ea typeface="Consolas"/>
                <a:cs typeface="Consolas"/>
                <a:sym typeface="Consolas"/>
              </a:rPr>
              <a:t> c </a:t>
            </a:r>
          </a:p>
          <a:p>
            <a:pPr defTabSz="309563" hangingPunct="0">
              <a:defRPr sz="7000">
                <a:solidFill>
                  <a:srgbClr val="489ED5"/>
                </a:solidFill>
                <a:latin typeface="Courier New"/>
                <a:ea typeface="Courier New"/>
                <a:cs typeface="Courier New"/>
                <a:sym typeface="Courier New"/>
              </a:defRPr>
            </a:pPr>
            <a:r>
              <a:rPr lang="en-GB" sz="2400" dirty="0">
                <a:solidFill>
                  <a:srgbClr val="333333"/>
                </a:solidFill>
                <a:highlight>
                  <a:srgbClr val="F5F5F5"/>
                </a:highlight>
                <a:latin typeface="Consolas"/>
                <a:ea typeface="Consolas"/>
                <a:cs typeface="Consolas"/>
                <a:sym typeface="Consolas"/>
              </a:rPr>
              <a:t>			</a:t>
            </a:r>
            <a:r>
              <a:rPr lang="en-GB" sz="2400" dirty="0">
                <a:solidFill>
                  <a:srgbClr val="4597CB"/>
                </a:solidFill>
                <a:highlight>
                  <a:srgbClr val="F5F5F5"/>
                </a:highlight>
                <a:latin typeface="Consolas"/>
                <a:ea typeface="Consolas"/>
                <a:cs typeface="Consolas"/>
                <a:sym typeface="Consolas"/>
              </a:rPr>
              <a:t>ON </a:t>
            </a:r>
            <a:r>
              <a:rPr lang="en-GB" sz="2400" dirty="0" err="1">
                <a:solidFill>
                  <a:srgbClr val="333333"/>
                </a:solidFill>
                <a:highlight>
                  <a:srgbClr val="F5F5F5"/>
                </a:highlight>
                <a:latin typeface="Consolas"/>
                <a:ea typeface="Consolas"/>
                <a:cs typeface="Consolas"/>
                <a:sym typeface="Consolas"/>
              </a:rPr>
              <a:t>s.id</a:t>
            </a:r>
            <a:r>
              <a:rPr lang="en-GB" sz="2400" dirty="0">
                <a:solidFill>
                  <a:srgbClr val="333333"/>
                </a:solidFill>
                <a:highlight>
                  <a:srgbClr val="F5F5F5"/>
                </a:highlight>
                <a:latin typeface="Consolas"/>
                <a:ea typeface="Consolas"/>
                <a:cs typeface="Consolas"/>
                <a:sym typeface="Consolas"/>
              </a:rPr>
              <a:t> = </a:t>
            </a:r>
            <a:r>
              <a:rPr lang="en-GB" sz="2400" dirty="0" err="1">
                <a:solidFill>
                  <a:srgbClr val="333333"/>
                </a:solidFill>
                <a:highlight>
                  <a:srgbClr val="F5F5F5"/>
                </a:highlight>
                <a:latin typeface="Consolas"/>
                <a:ea typeface="Consolas"/>
                <a:cs typeface="Consolas"/>
                <a:sym typeface="Consolas"/>
              </a:rPr>
              <a:t>c.id</a:t>
            </a:r>
            <a:endParaRPr sz="2400" dirty="0">
              <a:solidFill>
                <a:srgbClr val="489ED5"/>
              </a:solidFill>
              <a:latin typeface="Consolas" panose="020B0609020204030204" pitchFamily="49" charset="0"/>
              <a:cs typeface="Consolas" panose="020B0609020204030204" pitchFamily="49" charset="0"/>
              <a:sym typeface="Helvetica"/>
            </a:endParaRPr>
          </a:p>
          <a:p>
            <a:pPr defTabSz="309563" hangingPunct="0">
              <a:defRPr sz="7000">
                <a:solidFill>
                  <a:srgbClr val="489ED5"/>
                </a:solidFill>
                <a:latin typeface="Courier New"/>
                <a:ea typeface="Courier New"/>
                <a:cs typeface="Courier New"/>
                <a:sym typeface="Courier New"/>
              </a:defRPr>
            </a:pPr>
            <a:r>
              <a:rPr sz="2400" dirty="0">
                <a:solidFill>
                  <a:srgbClr val="489ED5"/>
                </a:solidFill>
                <a:latin typeface="Consolas" panose="020B0609020204030204" pitchFamily="49" charset="0"/>
                <a:cs typeface="Consolas" panose="020B0609020204030204" pitchFamily="49" charset="0"/>
                <a:sym typeface="Courier New"/>
              </a:rPr>
              <a:t> </a:t>
            </a:r>
            <a:r>
              <a:rPr lang="en-US" sz="2400" dirty="0">
                <a:solidFill>
                  <a:srgbClr val="489ED5"/>
                </a:solidFill>
                <a:latin typeface="Consolas" panose="020B0609020204030204" pitchFamily="49" charset="0"/>
                <a:cs typeface="Consolas" panose="020B0609020204030204" pitchFamily="49" charset="0"/>
                <a:sym typeface="Courier New"/>
              </a:rPr>
              <a:t> </a:t>
            </a:r>
            <a:r>
              <a:rPr sz="2400" dirty="0">
                <a:solidFill>
                  <a:srgbClr val="489ED5"/>
                </a:solidFill>
                <a:latin typeface="Consolas" panose="020B0609020204030204" pitchFamily="49" charset="0"/>
                <a:cs typeface="Consolas" panose="020B0609020204030204" pitchFamily="49" charset="0"/>
                <a:sym typeface="Courier New"/>
              </a:rPr>
              <a:t> WHERE</a:t>
            </a:r>
            <a:r>
              <a:rPr sz="2400" dirty="0">
                <a:solidFill>
                  <a:srgbClr val="53585F"/>
                </a:solidFill>
                <a:latin typeface="Consolas" panose="020B0609020204030204" pitchFamily="49" charset="0"/>
                <a:cs typeface="Consolas" panose="020B0609020204030204" pitchFamily="49" charset="0"/>
                <a:sym typeface="Courier New"/>
              </a:rPr>
              <a:t> </a:t>
            </a:r>
            <a:r>
              <a:rPr lang="sv-SE" sz="2400" dirty="0" err="1">
                <a:solidFill>
                  <a:srgbClr val="53585F"/>
                </a:solidFill>
                <a:latin typeface="Consolas" panose="020B0609020204030204" pitchFamily="49" charset="0"/>
                <a:cs typeface="Consolas" panose="020B0609020204030204" pitchFamily="49" charset="0"/>
                <a:sym typeface="Courier New"/>
              </a:rPr>
              <a:t>abs</a:t>
            </a:r>
            <a:r>
              <a:rPr lang="sv-SE" sz="2400" dirty="0">
                <a:solidFill>
                  <a:srgbClr val="53585F"/>
                </a:solidFill>
                <a:latin typeface="Consolas" panose="020B0609020204030204" pitchFamily="49" charset="0"/>
                <a:cs typeface="Consolas" panose="020B0609020204030204" pitchFamily="49" charset="0"/>
                <a:sym typeface="Courier New"/>
              </a:rPr>
              <a:t>(s.</a:t>
            </a:r>
            <a:r>
              <a:rPr lang="en-US" sz="2400" dirty="0">
                <a:solidFill>
                  <a:srgbClr val="53585F"/>
                </a:solidFill>
                <a:latin typeface="Consolas" panose="020B0609020204030204" pitchFamily="49" charset="0"/>
                <a:cs typeface="Consolas" panose="020B0609020204030204" pitchFamily="49" charset="0"/>
                <a:sym typeface="Courier New"/>
              </a:rPr>
              <a:t>value – </a:t>
            </a:r>
            <a:r>
              <a:rPr lang="en-US" sz="2400" dirty="0" err="1">
                <a:solidFill>
                  <a:srgbClr val="53585F"/>
                </a:solidFill>
                <a:latin typeface="Consolas" panose="020B0609020204030204" pitchFamily="49" charset="0"/>
                <a:cs typeface="Consolas" panose="020B0609020204030204" pitchFamily="49" charset="0"/>
                <a:sym typeface="Courier New"/>
              </a:rPr>
              <a:t>c.std_value</a:t>
            </a:r>
            <a:r>
              <a:rPr lang="en-US" sz="2400" dirty="0">
                <a:solidFill>
                  <a:srgbClr val="53585F"/>
                </a:solidFill>
                <a:latin typeface="Consolas" panose="020B0609020204030204" pitchFamily="49" charset="0"/>
                <a:cs typeface="Consolas" panose="020B0609020204030204" pitchFamily="49" charset="0"/>
                <a:sym typeface="Courier New"/>
              </a:rPr>
              <a:t>) &gt; 3*</a:t>
            </a:r>
            <a:r>
              <a:rPr lang="en-US" sz="2400" dirty="0" err="1">
                <a:solidFill>
                  <a:srgbClr val="53585F"/>
                </a:solidFill>
                <a:latin typeface="Consolas" panose="020B0609020204030204" pitchFamily="49" charset="0"/>
                <a:cs typeface="Consolas" panose="020B0609020204030204" pitchFamily="49" charset="0"/>
                <a:sym typeface="Courier New"/>
              </a:rPr>
              <a:t>c.sigma</a:t>
            </a:r>
            <a:r>
              <a:rPr lang="en-US" sz="2400" dirty="0">
                <a:solidFill>
                  <a:srgbClr val="53585F"/>
                </a:solidFill>
                <a:latin typeface="Consolas" panose="020B0609020204030204" pitchFamily="49" charset="0"/>
                <a:cs typeface="Consolas" panose="020B0609020204030204" pitchFamily="49" charset="0"/>
                <a:sym typeface="Courier New"/>
              </a:rPr>
              <a:t>;</a:t>
            </a:r>
            <a:endParaRPr sz="2400" dirty="0">
              <a:solidFill>
                <a:srgbClr val="53585F"/>
              </a:solidFill>
              <a:latin typeface="Consolas" panose="020B0609020204030204" pitchFamily="49" charset="0"/>
              <a:cs typeface="Consolas" panose="020B0609020204030204" pitchFamily="49" charset="0"/>
              <a:sym typeface="Courier New"/>
            </a:endParaRPr>
          </a:p>
        </p:txBody>
      </p:sp>
      <p:sp>
        <p:nvSpPr>
          <p:cNvPr id="6" name="TextBox 5">
            <a:extLst>
              <a:ext uri="{FF2B5EF4-FFF2-40B4-BE49-F238E27FC236}">
                <a16:creationId xmlns:a16="http://schemas.microsoft.com/office/drawing/2014/main" id="{35ACDC59-F3BA-CB44-B403-35AA5967EE38}"/>
              </a:ext>
            </a:extLst>
          </p:cNvPr>
          <p:cNvSpPr txBox="1"/>
          <p:nvPr/>
        </p:nvSpPr>
        <p:spPr>
          <a:xfrm>
            <a:off x="341183" y="3347580"/>
            <a:ext cx="8461634" cy="11426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hangingPunct="0"/>
            <a:r>
              <a:rPr lang="en-US" sz="2475" dirty="0">
                <a:latin typeface="Roboto"/>
                <a:ea typeface="Roboto"/>
                <a:cs typeface="Roboto"/>
                <a:sym typeface="Roboto"/>
              </a:rPr>
              <a:t>Simple SQL syntax for expressing reasoning along and across data streams. </a:t>
            </a:r>
          </a:p>
          <a:p>
            <a:pPr algn="ctr" defTabSz="309563" hangingPunct="0"/>
            <a:r>
              <a:rPr lang="en-US" sz="2475" dirty="0">
                <a:latin typeface="Roboto"/>
                <a:ea typeface="Roboto"/>
                <a:cs typeface="Roboto"/>
                <a:sym typeface="Roboto"/>
              </a:rPr>
              <a:t>You can write user-defined functions in Java</a:t>
            </a:r>
          </a:p>
        </p:txBody>
      </p:sp>
    </p:spTree>
    <p:extLst>
      <p:ext uri="{BB962C8B-B14F-4D97-AF65-F5344CB8AC3E}">
        <p14:creationId xmlns:p14="http://schemas.microsoft.com/office/powerpoint/2010/main" val="30343923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CEC30-4C01-B940-B4A8-273F03138478}"/>
              </a:ext>
            </a:extLst>
          </p:cNvPr>
          <p:cNvSpPr>
            <a:spLocks noGrp="1"/>
          </p:cNvSpPr>
          <p:nvPr>
            <p:ph type="title"/>
          </p:nvPr>
        </p:nvSpPr>
        <p:spPr/>
        <p:txBody>
          <a:bodyPr/>
          <a:lstStyle/>
          <a:p>
            <a:r>
              <a:rPr lang="en-US" dirty="0"/>
              <a:t>Streaming KSQL: pairwise joins</a:t>
            </a:r>
          </a:p>
        </p:txBody>
      </p:sp>
      <p:pic>
        <p:nvPicPr>
          <p:cNvPr id="3" name="Picture 2">
            <a:extLst>
              <a:ext uri="{FF2B5EF4-FFF2-40B4-BE49-F238E27FC236}">
                <a16:creationId xmlns:a16="http://schemas.microsoft.com/office/drawing/2014/main" id="{698B5581-8FF9-CF42-B053-B85AEE478812}"/>
              </a:ext>
            </a:extLst>
          </p:cNvPr>
          <p:cNvPicPr>
            <a:picLocks noChangeAspect="1"/>
          </p:cNvPicPr>
          <p:nvPr/>
        </p:nvPicPr>
        <p:blipFill>
          <a:blip r:embed="rId2"/>
          <a:srcRect/>
          <a:stretch/>
        </p:blipFill>
        <p:spPr>
          <a:xfrm>
            <a:off x="604345" y="1770722"/>
            <a:ext cx="7935310" cy="2726928"/>
          </a:xfrm>
          <a:prstGeom prst="rect">
            <a:avLst/>
          </a:prstGeom>
        </p:spPr>
      </p:pic>
    </p:spTree>
    <p:extLst>
      <p:ext uri="{BB962C8B-B14F-4D97-AF65-F5344CB8AC3E}">
        <p14:creationId xmlns:p14="http://schemas.microsoft.com/office/powerpoint/2010/main" val="2272127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CEC30-4C01-B940-B4A8-273F03138478}"/>
              </a:ext>
            </a:extLst>
          </p:cNvPr>
          <p:cNvSpPr>
            <a:spLocks noGrp="1"/>
          </p:cNvSpPr>
          <p:nvPr>
            <p:ph type="title"/>
          </p:nvPr>
        </p:nvSpPr>
        <p:spPr/>
        <p:txBody>
          <a:bodyPr/>
          <a:lstStyle/>
          <a:p>
            <a:r>
              <a:rPr lang="en-US" dirty="0"/>
              <a:t>Streaming KSQL: pairwise joins</a:t>
            </a:r>
          </a:p>
        </p:txBody>
      </p:sp>
      <p:pic>
        <p:nvPicPr>
          <p:cNvPr id="3" name="Picture 2">
            <a:extLst>
              <a:ext uri="{FF2B5EF4-FFF2-40B4-BE49-F238E27FC236}">
                <a16:creationId xmlns:a16="http://schemas.microsoft.com/office/drawing/2014/main" id="{698B5581-8FF9-CF42-B053-B85AEE478812}"/>
              </a:ext>
            </a:extLst>
          </p:cNvPr>
          <p:cNvPicPr>
            <a:picLocks noChangeAspect="1"/>
          </p:cNvPicPr>
          <p:nvPr/>
        </p:nvPicPr>
        <p:blipFill>
          <a:blip r:embed="rId2"/>
          <a:srcRect/>
          <a:stretch/>
        </p:blipFill>
        <p:spPr>
          <a:xfrm>
            <a:off x="604346" y="1770722"/>
            <a:ext cx="7935307" cy="2726928"/>
          </a:xfrm>
          <a:prstGeom prst="rect">
            <a:avLst/>
          </a:prstGeom>
        </p:spPr>
      </p:pic>
    </p:spTree>
    <p:extLst>
      <p:ext uri="{BB962C8B-B14F-4D97-AF65-F5344CB8AC3E}">
        <p14:creationId xmlns:p14="http://schemas.microsoft.com/office/powerpoint/2010/main" val="330573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CEC30-4C01-B940-B4A8-273F03138478}"/>
              </a:ext>
            </a:extLst>
          </p:cNvPr>
          <p:cNvSpPr>
            <a:spLocks noGrp="1"/>
          </p:cNvSpPr>
          <p:nvPr>
            <p:ph type="title"/>
          </p:nvPr>
        </p:nvSpPr>
        <p:spPr/>
        <p:txBody>
          <a:bodyPr/>
          <a:lstStyle/>
          <a:p>
            <a:r>
              <a:rPr lang="en-US" dirty="0"/>
              <a:t>Streaming KSQL: pairwise joins</a:t>
            </a:r>
          </a:p>
        </p:txBody>
      </p:sp>
      <p:pic>
        <p:nvPicPr>
          <p:cNvPr id="3" name="Picture 2">
            <a:extLst>
              <a:ext uri="{FF2B5EF4-FFF2-40B4-BE49-F238E27FC236}">
                <a16:creationId xmlns:a16="http://schemas.microsoft.com/office/drawing/2014/main" id="{698B5581-8FF9-CF42-B053-B85AEE478812}"/>
              </a:ext>
            </a:extLst>
          </p:cNvPr>
          <p:cNvPicPr>
            <a:picLocks noChangeAspect="1"/>
          </p:cNvPicPr>
          <p:nvPr/>
        </p:nvPicPr>
        <p:blipFill>
          <a:blip r:embed="rId2"/>
          <a:srcRect/>
          <a:stretch/>
        </p:blipFill>
        <p:spPr>
          <a:xfrm>
            <a:off x="604346" y="1770722"/>
            <a:ext cx="7935307" cy="2726927"/>
          </a:xfrm>
          <a:prstGeom prst="rect">
            <a:avLst/>
          </a:prstGeom>
        </p:spPr>
      </p:pic>
    </p:spTree>
    <p:extLst>
      <p:ext uri="{BB962C8B-B14F-4D97-AF65-F5344CB8AC3E}">
        <p14:creationId xmlns:p14="http://schemas.microsoft.com/office/powerpoint/2010/main" val="296994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CEC30-4C01-B940-B4A8-273F03138478}"/>
              </a:ext>
            </a:extLst>
          </p:cNvPr>
          <p:cNvSpPr>
            <a:spLocks noGrp="1"/>
          </p:cNvSpPr>
          <p:nvPr>
            <p:ph type="title"/>
          </p:nvPr>
        </p:nvSpPr>
        <p:spPr/>
        <p:txBody>
          <a:bodyPr/>
          <a:lstStyle/>
          <a:p>
            <a:r>
              <a:rPr lang="en-US" dirty="0"/>
              <a:t>Streaming KSQL: pairwise joins</a:t>
            </a:r>
          </a:p>
        </p:txBody>
      </p:sp>
      <p:pic>
        <p:nvPicPr>
          <p:cNvPr id="3" name="Picture 2">
            <a:extLst>
              <a:ext uri="{FF2B5EF4-FFF2-40B4-BE49-F238E27FC236}">
                <a16:creationId xmlns:a16="http://schemas.microsoft.com/office/drawing/2014/main" id="{698B5581-8FF9-CF42-B053-B85AEE478812}"/>
              </a:ext>
            </a:extLst>
          </p:cNvPr>
          <p:cNvPicPr>
            <a:picLocks noChangeAspect="1"/>
          </p:cNvPicPr>
          <p:nvPr/>
        </p:nvPicPr>
        <p:blipFill>
          <a:blip r:embed="rId2"/>
          <a:srcRect/>
          <a:stretch/>
        </p:blipFill>
        <p:spPr>
          <a:xfrm>
            <a:off x="604347" y="1770722"/>
            <a:ext cx="7935304" cy="2726927"/>
          </a:xfrm>
          <a:prstGeom prst="rect">
            <a:avLst/>
          </a:prstGeom>
        </p:spPr>
      </p:pic>
    </p:spTree>
    <p:extLst>
      <p:ext uri="{BB962C8B-B14F-4D97-AF65-F5344CB8AC3E}">
        <p14:creationId xmlns:p14="http://schemas.microsoft.com/office/powerpoint/2010/main" val="56559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31448-C322-D74A-8B53-4A08B06F8F50}"/>
              </a:ext>
            </a:extLst>
          </p:cNvPr>
          <p:cNvSpPr>
            <a:spLocks noGrp="1"/>
          </p:cNvSpPr>
          <p:nvPr>
            <p:ph type="title"/>
          </p:nvPr>
        </p:nvSpPr>
        <p:spPr/>
        <p:txBody>
          <a:bodyPr/>
          <a:lstStyle/>
          <a:p>
            <a:r>
              <a:rPr lang="en-US" dirty="0"/>
              <a:t>What does KSQL look like?</a:t>
            </a:r>
          </a:p>
        </p:txBody>
      </p:sp>
      <p:sp>
        <p:nvSpPr>
          <p:cNvPr id="3" name="Text Placeholder 2">
            <a:extLst>
              <a:ext uri="{FF2B5EF4-FFF2-40B4-BE49-F238E27FC236}">
                <a16:creationId xmlns:a16="http://schemas.microsoft.com/office/drawing/2014/main" id="{68E2FC2D-1E96-2E41-BB5C-6BEA6136C94A}"/>
              </a:ext>
            </a:extLst>
          </p:cNvPr>
          <p:cNvSpPr>
            <a:spLocks noGrp="1"/>
          </p:cNvSpPr>
          <p:nvPr>
            <p:ph type="body" idx="1"/>
          </p:nvPr>
        </p:nvSpPr>
        <p:spPr/>
        <p:txBody>
          <a:bodyPr/>
          <a:lstStyle/>
          <a:p>
            <a:r>
              <a:rPr lang="en-US" sz="1600" dirty="0"/>
              <a:t>First load a topic into a stream</a:t>
            </a:r>
          </a:p>
          <a:p>
            <a:endParaRPr lang="en-US" sz="1600" dirty="0"/>
          </a:p>
          <a:p>
            <a:pPr marL="114300" indent="0">
              <a:buNone/>
            </a:pPr>
            <a:endParaRPr lang="en-US" sz="1600" dirty="0"/>
          </a:p>
          <a:p>
            <a:r>
              <a:rPr lang="en-US" sz="1600" dirty="0"/>
              <a:t>Then flatten to a table</a:t>
            </a:r>
          </a:p>
          <a:p>
            <a:endParaRPr lang="en-US" sz="1600" dirty="0"/>
          </a:p>
          <a:p>
            <a:r>
              <a:rPr lang="en-US" sz="1600" dirty="0"/>
              <a:t>Join stream to table for enrichment</a:t>
            </a:r>
          </a:p>
          <a:p>
            <a:pPr marL="596900" lvl="1" indent="0">
              <a:buNone/>
            </a:pPr>
            <a:endParaRPr lang="en-US" dirty="0"/>
          </a:p>
        </p:txBody>
      </p:sp>
      <p:sp>
        <p:nvSpPr>
          <p:cNvPr id="4" name="TextBox 3">
            <a:extLst>
              <a:ext uri="{FF2B5EF4-FFF2-40B4-BE49-F238E27FC236}">
                <a16:creationId xmlns:a16="http://schemas.microsoft.com/office/drawing/2014/main" id="{DA08BFA0-EBD7-4F4C-8EE1-665978406F70}"/>
              </a:ext>
            </a:extLst>
          </p:cNvPr>
          <p:cNvSpPr txBox="1"/>
          <p:nvPr/>
        </p:nvSpPr>
        <p:spPr>
          <a:xfrm>
            <a:off x="987486" y="3600825"/>
            <a:ext cx="7810151" cy="138499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CREATE STREAM orderlines1 AS</a:t>
            </a:r>
          </a:p>
          <a:p>
            <a:r>
              <a:rPr lang="en-US" dirty="0">
                <a:latin typeface="Courier New" panose="02070309020205020404" pitchFamily="49" charset="0"/>
                <a:cs typeface="Courier New" panose="02070309020205020404" pitchFamily="49" charset="0"/>
              </a:rPr>
              <a:t>  SELECT </a:t>
            </a:r>
            <a:r>
              <a:rPr lang="en-US" dirty="0" err="1">
                <a:latin typeface="Courier New" panose="02070309020205020404" pitchFamily="49" charset="0"/>
                <a:cs typeface="Courier New" panose="02070309020205020404" pitchFamily="49" charset="0"/>
              </a:rPr>
              <a:t>ol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o.ORDERDATE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o.STATUS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o.QTR_ID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o.MONTH_ID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o.YEAR_ID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o.DEALSIZE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o.CUSTOMERNAME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FROM ORDERLINES_3NF </a:t>
            </a:r>
            <a:r>
              <a:rPr lang="en-US" dirty="0" err="1">
                <a:latin typeface="Courier New" panose="02070309020205020404" pitchFamily="49" charset="0"/>
                <a:cs typeface="Courier New" panose="02070309020205020404" pitchFamily="49" charset="0"/>
              </a:rPr>
              <a:t>ol</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LEFT JOIN T_ORDERS_3NF o ON </a:t>
            </a:r>
            <a:r>
              <a:rPr lang="en-US" dirty="0" err="1">
                <a:latin typeface="Courier New" panose="02070309020205020404" pitchFamily="49" charset="0"/>
                <a:cs typeface="Courier New" panose="02070309020205020404" pitchFamily="49" charset="0"/>
              </a:rPr>
              <a:t>ol.ORDERNUMBER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o.ORDERNUMBER</a:t>
            </a:r>
            <a:r>
              <a:rPr lang="en-US" dirty="0">
                <a:latin typeface="Courier New" panose="02070309020205020404" pitchFamily="49" charset="0"/>
                <a:cs typeface="Courier New" panose="02070309020205020404" pitchFamily="49" charset="0"/>
              </a:rPr>
              <a:t>;</a:t>
            </a:r>
          </a:p>
          <a:p>
            <a:endParaRPr lang="en-US" dirty="0"/>
          </a:p>
        </p:txBody>
      </p:sp>
      <p:sp>
        <p:nvSpPr>
          <p:cNvPr id="6" name="TextBox 5">
            <a:extLst>
              <a:ext uri="{FF2B5EF4-FFF2-40B4-BE49-F238E27FC236}">
                <a16:creationId xmlns:a16="http://schemas.microsoft.com/office/drawing/2014/main" id="{95DA1E1C-3CC2-1940-BBC2-13FC67349DB5}"/>
              </a:ext>
            </a:extLst>
          </p:cNvPr>
          <p:cNvSpPr txBox="1"/>
          <p:nvPr/>
        </p:nvSpPr>
        <p:spPr>
          <a:xfrm>
            <a:off x="987486" y="1609908"/>
            <a:ext cx="6091732" cy="954107"/>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CREATE STREAM ORDERS_3NF </a:t>
            </a:r>
          </a:p>
          <a:p>
            <a:r>
              <a:rPr lang="en-US" dirty="0">
                <a:latin typeface="Courier New" panose="02070309020205020404" pitchFamily="49" charset="0"/>
                <a:cs typeface="Courier New" panose="02070309020205020404" pitchFamily="49" charset="0"/>
              </a:rPr>
              <a:t>  WITH (KAFKA_TOPIC='</a:t>
            </a:r>
            <a:r>
              <a:rPr lang="en-US" dirty="0" err="1">
                <a:latin typeface="Courier New" panose="02070309020205020404" pitchFamily="49" charset="0"/>
                <a:cs typeface="Courier New" panose="02070309020205020404" pitchFamily="49" charset="0"/>
              </a:rPr>
              <a:t>orders_cdc</a:t>
            </a:r>
            <a:r>
              <a:rPr lang="en-US" dirty="0">
                <a:latin typeface="Courier New" panose="02070309020205020404" pitchFamily="49" charset="0"/>
                <a:cs typeface="Courier New" panose="02070309020205020404" pitchFamily="49" charset="0"/>
              </a:rPr>
              <a:t>', VALUE_FORMAT='AVRO’) </a:t>
            </a:r>
          </a:p>
          <a:p>
            <a:r>
              <a:rPr lang="en-US" dirty="0">
                <a:latin typeface="Courier New" panose="02070309020205020404" pitchFamily="49" charset="0"/>
                <a:cs typeface="Courier New" panose="02070309020205020404" pitchFamily="49" charset="0"/>
              </a:rPr>
              <a:t>  PARTITION BY ORDERNUMBER;</a:t>
            </a:r>
          </a:p>
          <a:p>
            <a:endParaRPr lang="en-US" dirty="0"/>
          </a:p>
        </p:txBody>
      </p:sp>
      <p:sp>
        <p:nvSpPr>
          <p:cNvPr id="7" name="TextBox 6">
            <a:extLst>
              <a:ext uri="{FF2B5EF4-FFF2-40B4-BE49-F238E27FC236}">
                <a16:creationId xmlns:a16="http://schemas.microsoft.com/office/drawing/2014/main" id="{F0E151B6-152E-104F-BD58-35DB2E98B70D}"/>
              </a:ext>
            </a:extLst>
          </p:cNvPr>
          <p:cNvSpPr txBox="1"/>
          <p:nvPr/>
        </p:nvSpPr>
        <p:spPr>
          <a:xfrm>
            <a:off x="987486" y="2809627"/>
            <a:ext cx="8132354" cy="73866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CREATE TABLE T_ORDERS_3NF </a:t>
            </a:r>
          </a:p>
          <a:p>
            <a:r>
              <a:rPr lang="en-US" dirty="0">
                <a:latin typeface="Courier New" panose="02070309020205020404" pitchFamily="49" charset="0"/>
                <a:cs typeface="Courier New" panose="02070309020205020404" pitchFamily="49" charset="0"/>
              </a:rPr>
              <a:t>  WITH (KAFKA_TOPIC='ORDERS_3NF', VALUE_FORMAT='AVRO', KEY='ORDERNUMBER’);</a:t>
            </a:r>
          </a:p>
          <a:p>
            <a:endParaRPr lang="en-US" dirty="0"/>
          </a:p>
        </p:txBody>
      </p:sp>
    </p:spTree>
    <p:extLst>
      <p:ext uri="{BB962C8B-B14F-4D97-AF65-F5344CB8AC3E}">
        <p14:creationId xmlns:p14="http://schemas.microsoft.com/office/powerpoint/2010/main" val="3691032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57CE-EB2E-3C4A-981A-6691801BE25F}"/>
              </a:ext>
            </a:extLst>
          </p:cNvPr>
          <p:cNvSpPr>
            <a:spLocks noGrp="1"/>
          </p:cNvSpPr>
          <p:nvPr>
            <p:ph type="title"/>
          </p:nvPr>
        </p:nvSpPr>
        <p:spPr/>
        <p:txBody>
          <a:bodyPr/>
          <a:lstStyle/>
          <a:p>
            <a:r>
              <a:rPr lang="en-US" dirty="0"/>
              <a:t>Or use the Kafka Streams API</a:t>
            </a:r>
          </a:p>
        </p:txBody>
      </p:sp>
      <p:sp>
        <p:nvSpPr>
          <p:cNvPr id="3" name="Text Placeholder 2">
            <a:extLst>
              <a:ext uri="{FF2B5EF4-FFF2-40B4-BE49-F238E27FC236}">
                <a16:creationId xmlns:a16="http://schemas.microsoft.com/office/drawing/2014/main" id="{97E23066-4192-B949-89BC-38E0C1F25176}"/>
              </a:ext>
            </a:extLst>
          </p:cNvPr>
          <p:cNvSpPr>
            <a:spLocks noGrp="1"/>
          </p:cNvSpPr>
          <p:nvPr>
            <p:ph type="body" idx="1"/>
          </p:nvPr>
        </p:nvSpPr>
        <p:spPr/>
        <p:txBody>
          <a:bodyPr/>
          <a:lstStyle/>
          <a:p>
            <a:r>
              <a:rPr lang="en-US" dirty="0"/>
              <a:t>Java or Scala</a:t>
            </a:r>
          </a:p>
          <a:p>
            <a:r>
              <a:rPr lang="en-US" dirty="0"/>
              <a:t>Can do multiple joins in one operation</a:t>
            </a:r>
          </a:p>
          <a:p>
            <a:r>
              <a:rPr lang="en-US" dirty="0"/>
              <a:t>Provides an interactive query API which makes it possible to query the state store.</a:t>
            </a:r>
          </a:p>
        </p:txBody>
      </p:sp>
    </p:spTree>
    <p:extLst>
      <p:ext uri="{BB962C8B-B14F-4D97-AF65-F5344CB8AC3E}">
        <p14:creationId xmlns:p14="http://schemas.microsoft.com/office/powerpoint/2010/main" val="2327442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3"/>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3"/>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3"/>
          <p:cNvSpPr/>
          <p:nvPr/>
        </p:nvSpPr>
        <p:spPr>
          <a:xfrm>
            <a:off x="2104950" y="375550"/>
            <a:ext cx="4934100" cy="623100"/>
          </a:xfrm>
          <a:prstGeom prst="roundRect">
            <a:avLst>
              <a:gd name="adj" fmla="val 4824"/>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New Generation of Applications</a:t>
            </a:r>
            <a:endParaRPr b="1">
              <a:solidFill>
                <a:srgbClr val="FFFFFF"/>
              </a:solidFill>
              <a:latin typeface="Roboto"/>
              <a:ea typeface="Roboto"/>
              <a:cs typeface="Roboto"/>
              <a:sym typeface="Roboto"/>
            </a:endParaRPr>
          </a:p>
        </p:txBody>
      </p:sp>
      <p:sp>
        <p:nvSpPr>
          <p:cNvPr id="942" name="Google Shape;942;p133"/>
          <p:cNvSpPr/>
          <p:nvPr/>
        </p:nvSpPr>
        <p:spPr>
          <a:xfrm>
            <a:off x="2104950" y="3913475"/>
            <a:ext cx="4934100" cy="659700"/>
          </a:xfrm>
          <a:prstGeom prst="roundRect">
            <a:avLst>
              <a:gd name="adj" fmla="val 4824"/>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Email</a:t>
            </a:r>
            <a:endParaRPr b="1">
              <a:solidFill>
                <a:srgbClr val="FFFFFF"/>
              </a:solidFill>
              <a:latin typeface="Roboto"/>
              <a:ea typeface="Roboto"/>
              <a:cs typeface="Roboto"/>
              <a:sym typeface="Roboto"/>
            </a:endParaRPr>
          </a:p>
          <a:p>
            <a:pPr marL="0" lvl="0" indent="0" algn="ctr" rtl="0">
              <a:spcBef>
                <a:spcPts val="0"/>
              </a:spcBef>
              <a:spcAft>
                <a:spcPts val="0"/>
              </a:spcAft>
              <a:buNone/>
            </a:pPr>
            <a:r>
              <a:rPr lang="en" b="1">
                <a:solidFill>
                  <a:srgbClr val="FFFFFF"/>
                </a:solidFill>
                <a:latin typeface="Roboto"/>
                <a:ea typeface="Roboto"/>
                <a:cs typeface="Roboto"/>
                <a:sym typeface="Roboto"/>
              </a:rPr>
              <a:t>Web Browsing</a:t>
            </a:r>
            <a:endParaRPr b="1">
              <a:solidFill>
                <a:srgbClr val="FFFFFF"/>
              </a:solidFill>
              <a:latin typeface="Roboto"/>
              <a:ea typeface="Roboto"/>
              <a:cs typeface="Roboto"/>
              <a:sym typeface="Roboto"/>
            </a:endParaRPr>
          </a:p>
        </p:txBody>
      </p:sp>
      <p:sp>
        <p:nvSpPr>
          <p:cNvPr id="943" name="Google Shape;943;p133"/>
          <p:cNvSpPr/>
          <p:nvPr/>
        </p:nvSpPr>
        <p:spPr>
          <a:xfrm rot="5400000">
            <a:off x="4305750" y="3601650"/>
            <a:ext cx="532500" cy="266100"/>
          </a:xfrm>
          <a:prstGeom prst="chevron">
            <a:avLst>
              <a:gd name="adj" fmla="val 50000"/>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3"/>
          <p:cNvSpPr/>
          <p:nvPr/>
        </p:nvSpPr>
        <p:spPr>
          <a:xfrm rot="-5400000">
            <a:off x="4305750" y="1034675"/>
            <a:ext cx="532500" cy="266100"/>
          </a:xfrm>
          <a:prstGeom prst="chevron">
            <a:avLst>
              <a:gd name="adj" fmla="val 50000"/>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3"/>
          <p:cNvSpPr/>
          <p:nvPr/>
        </p:nvSpPr>
        <p:spPr>
          <a:xfrm>
            <a:off x="2110950" y="1184475"/>
            <a:ext cx="4922100" cy="2543100"/>
          </a:xfrm>
          <a:prstGeom prst="roundRect">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946" name="Google Shape;946;p133"/>
          <p:cNvSpPr txBox="1"/>
          <p:nvPr/>
        </p:nvSpPr>
        <p:spPr>
          <a:xfrm>
            <a:off x="2335500" y="1378700"/>
            <a:ext cx="44730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2"/>
                </a:solidFill>
                <a:latin typeface="Roboto"/>
                <a:ea typeface="Roboto"/>
                <a:cs typeface="Roboto"/>
                <a:sym typeface="Roboto"/>
              </a:rPr>
              <a:t>Ubiquitous Internet Access</a:t>
            </a:r>
            <a:endParaRPr sz="2400" b="1">
              <a:solidFill>
                <a:schemeClr val="accent2"/>
              </a:solidFill>
              <a:latin typeface="Roboto"/>
              <a:ea typeface="Roboto"/>
              <a:cs typeface="Roboto"/>
              <a:sym typeface="Roboto"/>
            </a:endParaRPr>
          </a:p>
          <a:p>
            <a:pPr marL="0" lvl="0" indent="0" algn="l" rtl="0">
              <a:spcBef>
                <a:spcPts val="0"/>
              </a:spcBef>
              <a:spcAft>
                <a:spcPts val="0"/>
              </a:spcAft>
              <a:buNone/>
            </a:pPr>
            <a:endParaRPr/>
          </a:p>
        </p:txBody>
      </p:sp>
      <p:sp>
        <p:nvSpPr>
          <p:cNvPr id="947" name="Google Shape;947;p133"/>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1000"/>
              </a:spcBef>
              <a:spcAft>
                <a:spcPts val="0"/>
              </a:spcAft>
              <a:buClr>
                <a:schemeClr val="dk1"/>
              </a:buClr>
              <a:buSzPts val="1100"/>
              <a:buFont typeface="Arial"/>
              <a:buNone/>
            </a:pPr>
            <a:r>
              <a:rPr lang="en" b="1">
                <a:solidFill>
                  <a:schemeClr val="accent2"/>
                </a:solidFill>
                <a:latin typeface="Roboto"/>
                <a:ea typeface="Roboto"/>
                <a:cs typeface="Roboto"/>
                <a:sym typeface="Roboto"/>
              </a:rPr>
              <a:t>Fast</a:t>
            </a:r>
            <a:endParaRPr b="1">
              <a:solidFill>
                <a:schemeClr val="accent2"/>
              </a:solidFill>
              <a:latin typeface="Roboto"/>
              <a:ea typeface="Roboto"/>
              <a:cs typeface="Roboto"/>
              <a:sym typeface="Roboto"/>
            </a:endParaRPr>
          </a:p>
          <a:p>
            <a:pPr marL="0" lvl="0" indent="0" algn="r" rtl="0">
              <a:lnSpc>
                <a:spcPct val="115000"/>
              </a:lnSpc>
              <a:spcBef>
                <a:spcPts val="1000"/>
              </a:spcBef>
              <a:spcAft>
                <a:spcPts val="0"/>
              </a:spcAft>
              <a:buClr>
                <a:schemeClr val="dk1"/>
              </a:buClr>
              <a:buSzPts val="1100"/>
              <a:buFont typeface="Arial"/>
              <a:buNone/>
            </a:pPr>
            <a:r>
              <a:rPr lang="en" b="1">
                <a:solidFill>
                  <a:schemeClr val="accent2"/>
                </a:solidFill>
                <a:latin typeface="Roboto"/>
                <a:ea typeface="Roboto"/>
                <a:cs typeface="Roboto"/>
                <a:sym typeface="Roboto"/>
              </a:rPr>
              <a:t>Always On</a:t>
            </a:r>
            <a:endParaRPr b="1">
              <a:solidFill>
                <a:schemeClr val="accent2"/>
              </a:solidFill>
              <a:latin typeface="Roboto"/>
              <a:ea typeface="Roboto"/>
              <a:cs typeface="Roboto"/>
              <a:sym typeface="Roboto"/>
            </a:endParaRPr>
          </a:p>
        </p:txBody>
      </p:sp>
      <p:sp>
        <p:nvSpPr>
          <p:cNvPr id="948" name="Google Shape;948;p133"/>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 b="1">
                <a:solidFill>
                  <a:schemeClr val="accent2"/>
                </a:solidFill>
                <a:latin typeface="Roboto"/>
                <a:ea typeface="Roboto"/>
                <a:cs typeface="Roboto"/>
                <a:sym typeface="Roboto"/>
              </a:rPr>
              <a:t>Mobile</a:t>
            </a:r>
            <a:endParaRPr b="1">
              <a:solidFill>
                <a:schemeClr val="accent2"/>
              </a:solidFill>
              <a:latin typeface="Roboto"/>
              <a:ea typeface="Roboto"/>
              <a:cs typeface="Roboto"/>
              <a:sym typeface="Roboto"/>
            </a:endParaRPr>
          </a:p>
        </p:txBody>
      </p:sp>
      <p:sp>
        <p:nvSpPr>
          <p:cNvPr id="949" name="Google Shape;949;p133"/>
          <p:cNvSpPr/>
          <p:nvPr/>
        </p:nvSpPr>
        <p:spPr>
          <a:xfrm>
            <a:off x="4019913" y="2015188"/>
            <a:ext cx="191400" cy="1914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3"/>
          <p:cNvSpPr/>
          <p:nvPr/>
        </p:nvSpPr>
        <p:spPr>
          <a:xfrm>
            <a:off x="4882988" y="2015188"/>
            <a:ext cx="191400" cy="1914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133"/>
          <p:cNvGrpSpPr/>
          <p:nvPr/>
        </p:nvGrpSpPr>
        <p:grpSpPr>
          <a:xfrm>
            <a:off x="0" y="0"/>
            <a:ext cx="9144000" cy="5143500"/>
            <a:chOff x="0" y="0"/>
            <a:chExt cx="9144000" cy="5143500"/>
          </a:xfrm>
        </p:grpSpPr>
        <p:sp>
          <p:nvSpPr>
            <p:cNvPr id="952" name="Google Shape;952;p133"/>
            <p:cNvSpPr/>
            <p:nvPr/>
          </p:nvSpPr>
          <p:spPr>
            <a:xfrm>
              <a:off x="0" y="0"/>
              <a:ext cx="9144000" cy="5143500"/>
            </a:xfrm>
            <a:prstGeom prst="rect">
              <a:avLst/>
            </a:prstGeom>
            <a:solidFill>
              <a:srgbClr val="4597CB">
                <a:alpha val="8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133"/>
            <p:cNvGrpSpPr/>
            <p:nvPr/>
          </p:nvGrpSpPr>
          <p:grpSpPr>
            <a:xfrm>
              <a:off x="1375600" y="1041288"/>
              <a:ext cx="7014750" cy="3107112"/>
              <a:chOff x="1375600" y="1526925"/>
              <a:chExt cx="7014750" cy="3107112"/>
            </a:xfrm>
          </p:grpSpPr>
          <p:pic>
            <p:nvPicPr>
              <p:cNvPr id="954" name="Google Shape;954;p133"/>
              <p:cNvPicPr preferRelativeResize="0"/>
              <p:nvPr/>
            </p:nvPicPr>
            <p:blipFill>
              <a:blip r:embed="rId3">
                <a:alphaModFix/>
              </a:blip>
              <a:stretch>
                <a:fillRect/>
              </a:stretch>
            </p:blipFill>
            <p:spPr>
              <a:xfrm>
                <a:off x="3520823" y="1527548"/>
                <a:ext cx="659703" cy="658456"/>
              </a:xfrm>
              <a:prstGeom prst="rect">
                <a:avLst/>
              </a:prstGeom>
              <a:noFill/>
              <a:ln>
                <a:noFill/>
              </a:ln>
            </p:spPr>
          </p:pic>
          <p:pic>
            <p:nvPicPr>
              <p:cNvPr id="955" name="Google Shape;955;p133"/>
              <p:cNvPicPr preferRelativeResize="0"/>
              <p:nvPr/>
            </p:nvPicPr>
            <p:blipFill>
              <a:blip r:embed="rId4">
                <a:alphaModFix/>
              </a:blip>
              <a:stretch>
                <a:fillRect/>
              </a:stretch>
            </p:blipFill>
            <p:spPr>
              <a:xfrm>
                <a:off x="5605201" y="1526925"/>
                <a:ext cx="659700" cy="659700"/>
              </a:xfrm>
              <a:prstGeom prst="rect">
                <a:avLst/>
              </a:prstGeom>
              <a:noFill/>
              <a:ln>
                <a:noFill/>
              </a:ln>
            </p:spPr>
          </p:pic>
          <p:pic>
            <p:nvPicPr>
              <p:cNvPr id="956" name="Google Shape;956;p133"/>
              <p:cNvPicPr preferRelativeResize="0"/>
              <p:nvPr/>
            </p:nvPicPr>
            <p:blipFill>
              <a:blip r:embed="rId5">
                <a:alphaModFix/>
              </a:blip>
              <a:stretch>
                <a:fillRect/>
              </a:stretch>
            </p:blipFill>
            <p:spPr>
              <a:xfrm>
                <a:off x="6580251" y="2812888"/>
                <a:ext cx="1810099" cy="565250"/>
              </a:xfrm>
              <a:prstGeom prst="rect">
                <a:avLst/>
              </a:prstGeom>
              <a:noFill/>
              <a:ln>
                <a:noFill/>
              </a:ln>
            </p:spPr>
          </p:pic>
          <p:pic>
            <p:nvPicPr>
              <p:cNvPr id="957" name="Google Shape;957;p133"/>
              <p:cNvPicPr preferRelativeResize="0"/>
              <p:nvPr/>
            </p:nvPicPr>
            <p:blipFill>
              <a:blip r:embed="rId6">
                <a:alphaModFix/>
              </a:blip>
              <a:stretch>
                <a:fillRect/>
              </a:stretch>
            </p:blipFill>
            <p:spPr>
              <a:xfrm>
                <a:off x="3795300" y="2861550"/>
                <a:ext cx="1984200" cy="527797"/>
              </a:xfrm>
              <a:prstGeom prst="rect">
                <a:avLst/>
              </a:prstGeom>
              <a:noFill/>
              <a:ln>
                <a:noFill/>
              </a:ln>
            </p:spPr>
          </p:pic>
          <p:pic>
            <p:nvPicPr>
              <p:cNvPr id="958" name="Google Shape;958;p133"/>
              <p:cNvPicPr preferRelativeResize="0"/>
              <p:nvPr/>
            </p:nvPicPr>
            <p:blipFill>
              <a:blip r:embed="rId7">
                <a:alphaModFix/>
              </a:blip>
              <a:stretch>
                <a:fillRect/>
              </a:stretch>
            </p:blipFill>
            <p:spPr>
              <a:xfrm>
                <a:off x="1375600" y="2812694"/>
                <a:ext cx="1810100" cy="565656"/>
              </a:xfrm>
              <a:prstGeom prst="rect">
                <a:avLst/>
              </a:prstGeom>
              <a:noFill/>
              <a:ln>
                <a:noFill/>
              </a:ln>
            </p:spPr>
          </p:pic>
          <p:pic>
            <p:nvPicPr>
              <p:cNvPr id="959" name="Google Shape;959;p133"/>
              <p:cNvPicPr preferRelativeResize="0"/>
              <p:nvPr/>
            </p:nvPicPr>
            <p:blipFill>
              <a:blip r:embed="rId8">
                <a:alphaModFix/>
              </a:blip>
              <a:stretch>
                <a:fillRect/>
              </a:stretch>
            </p:blipFill>
            <p:spPr>
              <a:xfrm>
                <a:off x="3608983" y="3975587"/>
                <a:ext cx="2356811" cy="658450"/>
              </a:xfrm>
              <a:prstGeom prst="rect">
                <a:avLst/>
              </a:prstGeom>
              <a:noFill/>
              <a:ln>
                <a:noFill/>
              </a:ln>
            </p:spPr>
          </p:pic>
        </p:grpSp>
      </p:grpSp>
    </p:spTree>
    <p:extLst>
      <p:ext uri="{BB962C8B-B14F-4D97-AF65-F5344CB8AC3E}">
        <p14:creationId xmlns:p14="http://schemas.microsoft.com/office/powerpoint/2010/main" val="10584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1000"/>
                                        <p:tgtEl>
                                          <p:spTgt spid="939"/>
                                        </p:tgtEl>
                                        <p:attrNameLst>
                                          <p:attrName>ppt_x</p:attrName>
                                        </p:attrNameLst>
                                      </p:cBhvr>
                                      <p:tavLst>
                                        <p:tav tm="0">
                                          <p:val>
                                            <p:strVal val="#ppt_x"/>
                                          </p:val>
                                        </p:tav>
                                        <p:tav tm="100000">
                                          <p:val>
                                            <p:strVal val="#ppt_x+1"/>
                                          </p:val>
                                        </p:tav>
                                      </p:tavLst>
                                    </p:anim>
                                    <p:set>
                                      <p:cBhvr>
                                        <p:cTn id="7" dur="1" fill="hold">
                                          <p:stCondLst>
                                            <p:cond delay="1000"/>
                                          </p:stCondLst>
                                        </p:cTn>
                                        <p:tgtEl>
                                          <p:spTgt spid="939"/>
                                        </p:tgtEl>
                                        <p:attrNameLst>
                                          <p:attrName>style.visibility</p:attrName>
                                        </p:attrNameLst>
                                      </p:cBhvr>
                                      <p:to>
                                        <p:strVal val="hidden"/>
                                      </p:to>
                                    </p:set>
                                  </p:childTnLst>
                                </p:cTn>
                              </p:par>
                              <p:par>
                                <p:cTn id="8" presetID="2" presetClass="exit" presetSubtype="8" fill="hold" nodeType="withEffect">
                                  <p:stCondLst>
                                    <p:cond delay="0"/>
                                  </p:stCondLst>
                                  <p:childTnLst>
                                    <p:anim calcmode="lin" valueType="num">
                                      <p:cBhvr additive="base">
                                        <p:cTn id="9" dur="1000"/>
                                        <p:tgtEl>
                                          <p:spTgt spid="940"/>
                                        </p:tgtEl>
                                        <p:attrNameLst>
                                          <p:attrName>ppt_x</p:attrName>
                                        </p:attrNameLst>
                                      </p:cBhvr>
                                      <p:tavLst>
                                        <p:tav tm="0">
                                          <p:val>
                                            <p:strVal val="#ppt_x"/>
                                          </p:val>
                                        </p:tav>
                                        <p:tav tm="100000">
                                          <p:val>
                                            <p:strVal val="#ppt_x-1"/>
                                          </p:val>
                                        </p:tav>
                                      </p:tavLst>
                                    </p:anim>
                                    <p:set>
                                      <p:cBhvr>
                                        <p:cTn id="10" dur="1" fill="hold">
                                          <p:stCondLst>
                                            <p:cond delay="1000"/>
                                          </p:stCondLst>
                                        </p:cTn>
                                        <p:tgtEl>
                                          <p:spTgt spid="94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946"/>
                                        </p:tgtEl>
                                        <p:attrNameLst>
                                          <p:attrName>style.visibility</p:attrName>
                                        </p:attrNameLst>
                                      </p:cBhvr>
                                      <p:to>
                                        <p:strVal val="visible"/>
                                      </p:to>
                                    </p:set>
                                    <p:animEffect transition="in" filter="fade">
                                      <p:cBhvr>
                                        <p:cTn id="13" dur="1000"/>
                                        <p:tgtEl>
                                          <p:spTgt spid="946"/>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943"/>
                                        </p:tgtEl>
                                        <p:attrNameLst>
                                          <p:attrName>style.visibility</p:attrName>
                                        </p:attrNameLst>
                                      </p:cBhvr>
                                      <p:to>
                                        <p:strVal val="visible"/>
                                      </p:to>
                                    </p:set>
                                    <p:anim calcmode="lin" valueType="num">
                                      <p:cBhvr additive="base">
                                        <p:cTn id="18" dur="1000"/>
                                        <p:tgtEl>
                                          <p:spTgt spid="943"/>
                                        </p:tgtEl>
                                        <p:attrNameLst>
                                          <p:attrName>ppt_w</p:attrName>
                                        </p:attrNameLst>
                                      </p:cBhvr>
                                      <p:tavLst>
                                        <p:tav tm="0">
                                          <p:val>
                                            <p:strVal val="0"/>
                                          </p:val>
                                        </p:tav>
                                        <p:tav tm="100000">
                                          <p:val>
                                            <p:strVal val="#ppt_w"/>
                                          </p:val>
                                        </p:tav>
                                      </p:tavLst>
                                    </p:anim>
                                    <p:anim calcmode="lin" valueType="num">
                                      <p:cBhvr additive="base">
                                        <p:cTn id="19" dur="1000"/>
                                        <p:tgtEl>
                                          <p:spTgt spid="943"/>
                                        </p:tgtEl>
                                        <p:attrNameLst>
                                          <p:attrName>ppt_h</p:attrName>
                                        </p:attrNameLst>
                                      </p:cBhvr>
                                      <p:tavLst>
                                        <p:tav tm="0">
                                          <p:val>
                                            <p:strVal val="0"/>
                                          </p:val>
                                        </p:tav>
                                        <p:tav tm="100000">
                                          <p:val>
                                            <p:strVal val="#ppt_h"/>
                                          </p:val>
                                        </p:tav>
                                      </p:tavLst>
                                    </p:anim>
                                  </p:childTnLst>
                                </p:cTn>
                              </p:par>
                              <p:par>
                                <p:cTn id="20" presetID="10" presetClass="entr" presetSubtype="0" fill="hold" nodeType="withEffect">
                                  <p:stCondLst>
                                    <p:cond delay="0"/>
                                  </p:stCondLst>
                                  <p:childTnLst>
                                    <p:set>
                                      <p:cBhvr>
                                        <p:cTn id="21" dur="1" fill="hold">
                                          <p:stCondLst>
                                            <p:cond delay="0"/>
                                          </p:stCondLst>
                                        </p:cTn>
                                        <p:tgtEl>
                                          <p:spTgt spid="943"/>
                                        </p:tgtEl>
                                        <p:attrNameLst>
                                          <p:attrName>style.visibility</p:attrName>
                                        </p:attrNameLst>
                                      </p:cBhvr>
                                      <p:to>
                                        <p:strVal val="visible"/>
                                      </p:to>
                                    </p:set>
                                    <p:animEffect transition="in" filter="fade">
                                      <p:cBhvr>
                                        <p:cTn id="22" dur="1000"/>
                                        <p:tgtEl>
                                          <p:spTgt spid="943"/>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42"/>
                                        </p:tgtEl>
                                        <p:attrNameLst>
                                          <p:attrName>style.visibility</p:attrName>
                                        </p:attrNameLst>
                                      </p:cBhvr>
                                      <p:to>
                                        <p:strVal val="visible"/>
                                      </p:to>
                                    </p:set>
                                    <p:animEffect transition="in" filter="fade">
                                      <p:cBhvr>
                                        <p:cTn id="26" dur="1000"/>
                                        <p:tgtEl>
                                          <p:spTgt spid="942"/>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44"/>
                                        </p:tgtEl>
                                        <p:attrNameLst>
                                          <p:attrName>style.visibility</p:attrName>
                                        </p:attrNameLst>
                                      </p:cBhvr>
                                      <p:to>
                                        <p:strVal val="visible"/>
                                      </p:to>
                                    </p:set>
                                    <p:anim calcmode="lin" valueType="num">
                                      <p:cBhvr additive="base">
                                        <p:cTn id="31" dur="1000"/>
                                        <p:tgtEl>
                                          <p:spTgt spid="944"/>
                                        </p:tgtEl>
                                        <p:attrNameLst>
                                          <p:attrName>ppt_w</p:attrName>
                                        </p:attrNameLst>
                                      </p:cBhvr>
                                      <p:tavLst>
                                        <p:tav tm="0">
                                          <p:val>
                                            <p:strVal val="0"/>
                                          </p:val>
                                        </p:tav>
                                        <p:tav tm="100000">
                                          <p:val>
                                            <p:strVal val="#ppt_w"/>
                                          </p:val>
                                        </p:tav>
                                      </p:tavLst>
                                    </p:anim>
                                    <p:anim calcmode="lin" valueType="num">
                                      <p:cBhvr additive="base">
                                        <p:cTn id="32" dur="1000"/>
                                        <p:tgtEl>
                                          <p:spTgt spid="944"/>
                                        </p:tgtEl>
                                        <p:attrNameLst>
                                          <p:attrName>ppt_h</p:attrName>
                                        </p:attrNameLst>
                                      </p:cBhvr>
                                      <p:tavLst>
                                        <p:tav tm="0">
                                          <p:val>
                                            <p:strVal val="0"/>
                                          </p:val>
                                        </p:tav>
                                        <p:tav tm="100000">
                                          <p:val>
                                            <p:strVal val="#ppt_h"/>
                                          </p:val>
                                        </p:tav>
                                      </p:tavLst>
                                    </p:anim>
                                  </p:childTnLst>
                                </p:cTn>
                              </p:par>
                              <p:par>
                                <p:cTn id="33" presetID="10" presetClass="entr" presetSubtype="0" fill="hold" nodeType="withEffect">
                                  <p:stCondLst>
                                    <p:cond delay="0"/>
                                  </p:stCondLst>
                                  <p:childTnLst>
                                    <p:set>
                                      <p:cBhvr>
                                        <p:cTn id="34" dur="1" fill="hold">
                                          <p:stCondLst>
                                            <p:cond delay="0"/>
                                          </p:stCondLst>
                                        </p:cTn>
                                        <p:tgtEl>
                                          <p:spTgt spid="944"/>
                                        </p:tgtEl>
                                        <p:attrNameLst>
                                          <p:attrName>style.visibility</p:attrName>
                                        </p:attrNameLst>
                                      </p:cBhvr>
                                      <p:to>
                                        <p:strVal val="visible"/>
                                      </p:to>
                                    </p:set>
                                    <p:animEffect transition="in" filter="fade">
                                      <p:cBhvr>
                                        <p:cTn id="35" dur="1000"/>
                                        <p:tgtEl>
                                          <p:spTgt spid="944"/>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41"/>
                                        </p:tgtEl>
                                        <p:attrNameLst>
                                          <p:attrName>style.visibility</p:attrName>
                                        </p:attrNameLst>
                                      </p:cBhvr>
                                      <p:to>
                                        <p:strVal val="visible"/>
                                      </p:to>
                                    </p:set>
                                    <p:animEffect transition="in" filter="fade">
                                      <p:cBhvr>
                                        <p:cTn id="39" dur="1000"/>
                                        <p:tgtEl>
                                          <p:spTgt spid="9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51"/>
                                        </p:tgtEl>
                                        <p:attrNameLst>
                                          <p:attrName>style.visibility</p:attrName>
                                        </p:attrNameLst>
                                      </p:cBhvr>
                                      <p:to>
                                        <p:strVal val="visible"/>
                                      </p:to>
                                    </p:set>
                                    <p:animEffect transition="in" filter="fade">
                                      <p:cBhvr>
                                        <p:cTn id="44" dur="10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34"/>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4"/>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4"/>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967" name="Google Shape;967;p134"/>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cxnSp>
        <p:nvCxnSpPr>
          <p:cNvPr id="968" name="Google Shape;968;p134"/>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969" name="Google Shape;969;p134"/>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970" name="Google Shape;970;p134"/>
          <p:cNvSpPr txBox="1"/>
          <p:nvPr/>
        </p:nvSpPr>
        <p:spPr>
          <a:xfrm>
            <a:off x="251475" y="2167875"/>
            <a:ext cx="19800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Batch</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Expensive</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Time Consuming</a:t>
            </a:r>
            <a:endParaRPr sz="1200">
              <a:solidFill>
                <a:srgbClr val="FFFFFF"/>
              </a:solidFill>
              <a:latin typeface="Roboto"/>
              <a:ea typeface="Roboto"/>
              <a:cs typeface="Roboto"/>
              <a:sym typeface="Roboto"/>
            </a:endParaRPr>
          </a:p>
        </p:txBody>
      </p:sp>
      <p:sp>
        <p:nvSpPr>
          <p:cNvPr id="971" name="Google Shape;971;p134"/>
          <p:cNvSpPr txBox="1"/>
          <p:nvPr/>
        </p:nvSpPr>
        <p:spPr>
          <a:xfrm>
            <a:off x="6867200" y="2167875"/>
            <a:ext cx="19842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Difficult to Scale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Persistence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Data Loss</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Replay</a:t>
            </a:r>
            <a:endParaRPr sz="1200">
              <a:solidFill>
                <a:srgbClr val="FFFFFF"/>
              </a:solidFill>
              <a:latin typeface="Roboto"/>
              <a:ea typeface="Roboto"/>
              <a:cs typeface="Roboto"/>
              <a:sym typeface="Roboto"/>
            </a:endParaRPr>
          </a:p>
        </p:txBody>
      </p:sp>
      <p:sp>
        <p:nvSpPr>
          <p:cNvPr id="972" name="Google Shape;972;p134"/>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High Throughput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Durable</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Persistent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Maintains Order</a:t>
            </a:r>
            <a:endParaRPr sz="1200" b="1">
              <a:solidFill>
                <a:srgbClr val="FFFFFF"/>
              </a:solidFill>
              <a:latin typeface="Roboto"/>
              <a:ea typeface="Roboto"/>
              <a:cs typeface="Roboto"/>
              <a:sym typeface="Roboto"/>
            </a:endParaRPr>
          </a:p>
        </p:txBody>
      </p:sp>
      <p:sp>
        <p:nvSpPr>
          <p:cNvPr id="973" name="Google Shape;973;p134"/>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sp>
        <p:nvSpPr>
          <p:cNvPr id="974" name="Google Shape;974;p134"/>
          <p:cNvSpPr/>
          <p:nvPr/>
        </p:nvSpPr>
        <p:spPr>
          <a:xfrm>
            <a:off x="4019913"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4"/>
          <p:cNvSpPr/>
          <p:nvPr/>
        </p:nvSpPr>
        <p:spPr>
          <a:xfrm>
            <a:off x="4882988"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4"/>
          <p:cNvSpPr/>
          <p:nvPr/>
        </p:nvSpPr>
        <p:spPr>
          <a:xfrm>
            <a:off x="8668400"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4"/>
          <p:cNvSpPr/>
          <p:nvPr/>
        </p:nvSpPr>
        <p:spPr>
          <a:xfrm>
            <a:off x="251475"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3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64"/>
                                        </p:tgtEl>
                                        <p:attrNameLst>
                                          <p:attrName>style.visibility</p:attrName>
                                        </p:attrNameLst>
                                      </p:cBhvr>
                                      <p:to>
                                        <p:strVal val="visible"/>
                                      </p:to>
                                    </p:set>
                                    <p:anim calcmode="lin" valueType="num">
                                      <p:cBhvr additive="base">
                                        <p:cTn id="7" dur="1000"/>
                                        <p:tgtEl>
                                          <p:spTgt spid="96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65"/>
                                        </p:tgtEl>
                                        <p:attrNameLst>
                                          <p:attrName>style.visibility</p:attrName>
                                        </p:attrNameLst>
                                      </p:cBhvr>
                                      <p:to>
                                        <p:strVal val="visible"/>
                                      </p:to>
                                    </p:set>
                                    <p:anim calcmode="lin" valueType="num">
                                      <p:cBhvr additive="base">
                                        <p:cTn id="10" dur="1000"/>
                                        <p:tgtEl>
                                          <p:spTgt spid="96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66"/>
                                        </p:tgtEl>
                                        <p:attrNameLst>
                                          <p:attrName>style.visibility</p:attrName>
                                        </p:attrNameLst>
                                      </p:cBhvr>
                                      <p:to>
                                        <p:strVal val="visible"/>
                                      </p:to>
                                    </p:set>
                                    <p:animEffect transition="in" filter="fade">
                                      <p:cBhvr>
                                        <p:cTn id="14" dur="1000"/>
                                        <p:tgtEl>
                                          <p:spTgt spid="966"/>
                                        </p:tgtEl>
                                      </p:cBhvr>
                                    </p:animEffect>
                                  </p:childTnLst>
                                </p:cTn>
                              </p:par>
                              <p:par>
                                <p:cTn id="15" presetID="10" presetClass="entr" presetSubtype="0" fill="hold" nodeType="withEffect">
                                  <p:stCondLst>
                                    <p:cond delay="0"/>
                                  </p:stCondLst>
                                  <p:childTnLst>
                                    <p:set>
                                      <p:cBhvr>
                                        <p:cTn id="16" dur="1" fill="hold">
                                          <p:stCondLst>
                                            <p:cond delay="0"/>
                                          </p:stCondLst>
                                        </p:cTn>
                                        <p:tgtEl>
                                          <p:spTgt spid="967"/>
                                        </p:tgtEl>
                                        <p:attrNameLst>
                                          <p:attrName>style.visibility</p:attrName>
                                        </p:attrNameLst>
                                      </p:cBhvr>
                                      <p:to>
                                        <p:strVal val="visible"/>
                                      </p:to>
                                    </p:set>
                                    <p:animEffect transition="in" filter="fade">
                                      <p:cBhvr>
                                        <p:cTn id="17" dur="1000"/>
                                        <p:tgtEl>
                                          <p:spTgt spid="967"/>
                                        </p:tgtEl>
                                      </p:cBhvr>
                                    </p:animEffect>
                                  </p:childTnLst>
                                </p:cTn>
                              </p:par>
                              <p:par>
                                <p:cTn id="18" presetID="10" presetClass="entr" presetSubtype="0" fill="hold" nodeType="withEffect">
                                  <p:stCondLst>
                                    <p:cond delay="0"/>
                                  </p:stCondLst>
                                  <p:childTnLst>
                                    <p:set>
                                      <p:cBhvr>
                                        <p:cTn id="19" dur="1" fill="hold">
                                          <p:stCondLst>
                                            <p:cond delay="0"/>
                                          </p:stCondLst>
                                        </p:cTn>
                                        <p:tgtEl>
                                          <p:spTgt spid="968"/>
                                        </p:tgtEl>
                                        <p:attrNameLst>
                                          <p:attrName>style.visibility</p:attrName>
                                        </p:attrNameLst>
                                      </p:cBhvr>
                                      <p:to>
                                        <p:strVal val="visible"/>
                                      </p:to>
                                    </p:set>
                                    <p:animEffect transition="in" filter="fade">
                                      <p:cBhvr>
                                        <p:cTn id="20" dur="1000"/>
                                        <p:tgtEl>
                                          <p:spTgt spid="968"/>
                                        </p:tgtEl>
                                      </p:cBhvr>
                                    </p:animEffect>
                                  </p:childTnLst>
                                </p:cTn>
                              </p:par>
                              <p:par>
                                <p:cTn id="21" presetID="10" presetClass="entr" presetSubtype="0" fill="hold" nodeType="withEffect">
                                  <p:stCondLst>
                                    <p:cond delay="0"/>
                                  </p:stCondLst>
                                  <p:childTnLst>
                                    <p:set>
                                      <p:cBhvr>
                                        <p:cTn id="22" dur="1" fill="hold">
                                          <p:stCondLst>
                                            <p:cond delay="0"/>
                                          </p:stCondLst>
                                        </p:cTn>
                                        <p:tgtEl>
                                          <p:spTgt spid="969"/>
                                        </p:tgtEl>
                                        <p:attrNameLst>
                                          <p:attrName>style.visibility</p:attrName>
                                        </p:attrNameLst>
                                      </p:cBhvr>
                                      <p:to>
                                        <p:strVal val="visible"/>
                                      </p:to>
                                    </p:set>
                                    <p:animEffect transition="in" filter="fade">
                                      <p:cBhvr>
                                        <p:cTn id="23" dur="1000"/>
                                        <p:tgtEl>
                                          <p:spTgt spid="969"/>
                                        </p:tgtEl>
                                      </p:cBhvr>
                                    </p:animEffect>
                                  </p:childTnLst>
                                </p:cTn>
                              </p:par>
                              <p:par>
                                <p:cTn id="24" presetID="10" presetClass="entr" presetSubtype="0" fill="hold" nodeType="withEffect">
                                  <p:stCondLst>
                                    <p:cond delay="0"/>
                                  </p:stCondLst>
                                  <p:childTnLst>
                                    <p:set>
                                      <p:cBhvr>
                                        <p:cTn id="25" dur="1" fill="hold">
                                          <p:stCondLst>
                                            <p:cond delay="0"/>
                                          </p:stCondLst>
                                        </p:cTn>
                                        <p:tgtEl>
                                          <p:spTgt spid="970"/>
                                        </p:tgtEl>
                                        <p:attrNameLst>
                                          <p:attrName>style.visibility</p:attrName>
                                        </p:attrNameLst>
                                      </p:cBhvr>
                                      <p:to>
                                        <p:strVal val="visible"/>
                                      </p:to>
                                    </p:set>
                                    <p:animEffect transition="in" filter="fade">
                                      <p:cBhvr>
                                        <p:cTn id="26" dur="1000"/>
                                        <p:tgtEl>
                                          <p:spTgt spid="970"/>
                                        </p:tgtEl>
                                      </p:cBhvr>
                                    </p:animEffect>
                                  </p:childTnLst>
                                </p:cTn>
                              </p:par>
                              <p:par>
                                <p:cTn id="27" presetID="10" presetClass="entr" presetSubtype="0" fill="hold" nodeType="withEffect">
                                  <p:stCondLst>
                                    <p:cond delay="0"/>
                                  </p:stCondLst>
                                  <p:childTnLst>
                                    <p:set>
                                      <p:cBhvr>
                                        <p:cTn id="28" dur="1" fill="hold">
                                          <p:stCondLst>
                                            <p:cond delay="0"/>
                                          </p:stCondLst>
                                        </p:cTn>
                                        <p:tgtEl>
                                          <p:spTgt spid="972"/>
                                        </p:tgtEl>
                                        <p:attrNameLst>
                                          <p:attrName>style.visibility</p:attrName>
                                        </p:attrNameLst>
                                      </p:cBhvr>
                                      <p:to>
                                        <p:strVal val="visible"/>
                                      </p:to>
                                    </p:set>
                                    <p:animEffect transition="in" filter="fade">
                                      <p:cBhvr>
                                        <p:cTn id="29" dur="1000"/>
                                        <p:tgtEl>
                                          <p:spTgt spid="972"/>
                                        </p:tgtEl>
                                      </p:cBhvr>
                                    </p:animEffect>
                                  </p:childTnLst>
                                </p:cTn>
                              </p:par>
                              <p:par>
                                <p:cTn id="30" presetID="10" presetClass="entr" presetSubtype="0" fill="hold" nodeType="withEffect">
                                  <p:stCondLst>
                                    <p:cond delay="0"/>
                                  </p:stCondLst>
                                  <p:childTnLst>
                                    <p:set>
                                      <p:cBhvr>
                                        <p:cTn id="31" dur="1" fill="hold">
                                          <p:stCondLst>
                                            <p:cond delay="0"/>
                                          </p:stCondLst>
                                        </p:cTn>
                                        <p:tgtEl>
                                          <p:spTgt spid="973"/>
                                        </p:tgtEl>
                                        <p:attrNameLst>
                                          <p:attrName>style.visibility</p:attrName>
                                        </p:attrNameLst>
                                      </p:cBhvr>
                                      <p:to>
                                        <p:strVal val="visible"/>
                                      </p:to>
                                    </p:set>
                                    <p:animEffect transition="in" filter="fade">
                                      <p:cBhvr>
                                        <p:cTn id="32" dur="1000"/>
                                        <p:tgtEl>
                                          <p:spTgt spid="973"/>
                                        </p:tgtEl>
                                      </p:cBhvr>
                                    </p:animEffect>
                                  </p:childTnLst>
                                </p:cTn>
                              </p:par>
                              <p:par>
                                <p:cTn id="33" presetID="10" presetClass="entr" presetSubtype="0" fill="hold" nodeType="withEffect">
                                  <p:stCondLst>
                                    <p:cond delay="0"/>
                                  </p:stCondLst>
                                  <p:childTnLst>
                                    <p:set>
                                      <p:cBhvr>
                                        <p:cTn id="34" dur="1" fill="hold">
                                          <p:stCondLst>
                                            <p:cond delay="0"/>
                                          </p:stCondLst>
                                        </p:cTn>
                                        <p:tgtEl>
                                          <p:spTgt spid="971"/>
                                        </p:tgtEl>
                                        <p:attrNameLst>
                                          <p:attrName>style.visibility</p:attrName>
                                        </p:attrNameLst>
                                      </p:cBhvr>
                                      <p:to>
                                        <p:strVal val="visible"/>
                                      </p:to>
                                    </p:set>
                                    <p:animEffect transition="in" filter="fade">
                                      <p:cBhvr>
                                        <p:cTn id="35" dur="1000"/>
                                        <p:tgtEl>
                                          <p:spTgt spid="971"/>
                                        </p:tgtEl>
                                      </p:cBhvr>
                                    </p:animEffect>
                                  </p:childTnLst>
                                </p:cTn>
                              </p:par>
                              <p:par>
                                <p:cTn id="36" presetID="10" presetClass="entr" presetSubtype="0" fill="hold" nodeType="withEffect">
                                  <p:stCondLst>
                                    <p:cond delay="0"/>
                                  </p:stCondLst>
                                  <p:childTnLst>
                                    <p:set>
                                      <p:cBhvr>
                                        <p:cTn id="37" dur="1" fill="hold">
                                          <p:stCondLst>
                                            <p:cond delay="0"/>
                                          </p:stCondLst>
                                        </p:cTn>
                                        <p:tgtEl>
                                          <p:spTgt spid="974"/>
                                        </p:tgtEl>
                                        <p:attrNameLst>
                                          <p:attrName>style.visibility</p:attrName>
                                        </p:attrNameLst>
                                      </p:cBhvr>
                                      <p:to>
                                        <p:strVal val="visible"/>
                                      </p:to>
                                    </p:set>
                                    <p:animEffect transition="in" filter="fade">
                                      <p:cBhvr>
                                        <p:cTn id="38" dur="1000"/>
                                        <p:tgtEl>
                                          <p:spTgt spid="974"/>
                                        </p:tgtEl>
                                      </p:cBhvr>
                                    </p:animEffect>
                                  </p:childTnLst>
                                </p:cTn>
                              </p:par>
                              <p:par>
                                <p:cTn id="39" presetID="10" presetClass="entr" presetSubtype="0" fill="hold" nodeType="withEffect">
                                  <p:stCondLst>
                                    <p:cond delay="0"/>
                                  </p:stCondLst>
                                  <p:childTnLst>
                                    <p:set>
                                      <p:cBhvr>
                                        <p:cTn id="40" dur="1" fill="hold">
                                          <p:stCondLst>
                                            <p:cond delay="0"/>
                                          </p:stCondLst>
                                        </p:cTn>
                                        <p:tgtEl>
                                          <p:spTgt spid="975"/>
                                        </p:tgtEl>
                                        <p:attrNameLst>
                                          <p:attrName>style.visibility</p:attrName>
                                        </p:attrNameLst>
                                      </p:cBhvr>
                                      <p:to>
                                        <p:strVal val="visible"/>
                                      </p:to>
                                    </p:set>
                                    <p:animEffect transition="in" filter="fade">
                                      <p:cBhvr>
                                        <p:cTn id="41" dur="1000"/>
                                        <p:tgtEl>
                                          <p:spTgt spid="975"/>
                                        </p:tgtEl>
                                      </p:cBhvr>
                                    </p:animEffect>
                                  </p:childTnLst>
                                </p:cTn>
                              </p:par>
                              <p:par>
                                <p:cTn id="42" presetID="10" presetClass="entr" presetSubtype="0" fill="hold" nodeType="withEffect">
                                  <p:stCondLst>
                                    <p:cond delay="0"/>
                                  </p:stCondLst>
                                  <p:childTnLst>
                                    <p:set>
                                      <p:cBhvr>
                                        <p:cTn id="43" dur="1" fill="hold">
                                          <p:stCondLst>
                                            <p:cond delay="0"/>
                                          </p:stCondLst>
                                        </p:cTn>
                                        <p:tgtEl>
                                          <p:spTgt spid="976"/>
                                        </p:tgtEl>
                                        <p:attrNameLst>
                                          <p:attrName>style.visibility</p:attrName>
                                        </p:attrNameLst>
                                      </p:cBhvr>
                                      <p:to>
                                        <p:strVal val="visible"/>
                                      </p:to>
                                    </p:set>
                                    <p:animEffect transition="in" filter="fade">
                                      <p:cBhvr>
                                        <p:cTn id="44" dur="1000"/>
                                        <p:tgtEl>
                                          <p:spTgt spid="976"/>
                                        </p:tgtEl>
                                      </p:cBhvr>
                                    </p:animEffect>
                                  </p:childTnLst>
                                </p:cTn>
                              </p:par>
                              <p:par>
                                <p:cTn id="45" presetID="10" presetClass="entr" presetSubtype="0" fill="hold" nodeType="withEffect">
                                  <p:stCondLst>
                                    <p:cond delay="0"/>
                                  </p:stCondLst>
                                  <p:childTnLst>
                                    <p:set>
                                      <p:cBhvr>
                                        <p:cTn id="46" dur="1" fill="hold">
                                          <p:stCondLst>
                                            <p:cond delay="0"/>
                                          </p:stCondLst>
                                        </p:cTn>
                                        <p:tgtEl>
                                          <p:spTgt spid="977"/>
                                        </p:tgtEl>
                                        <p:attrNameLst>
                                          <p:attrName>style.visibility</p:attrName>
                                        </p:attrNameLst>
                                      </p:cBhvr>
                                      <p:to>
                                        <p:strVal val="visible"/>
                                      </p:to>
                                    </p:set>
                                    <p:animEffect transition="in" filter="fade">
                                      <p:cBhvr>
                                        <p:cTn id="47" dur="1000"/>
                                        <p:tgtEl>
                                          <p:spTgt spid="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5"/>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5"/>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5"/>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985" name="Google Shape;985;p135"/>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cxnSp>
        <p:nvCxnSpPr>
          <p:cNvPr id="986" name="Google Shape;986;p135"/>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987" name="Google Shape;987;p135"/>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pic>
        <p:nvPicPr>
          <p:cNvPr id="988" name="Google Shape;988;p135"/>
          <p:cNvPicPr preferRelativeResize="0"/>
          <p:nvPr/>
        </p:nvPicPr>
        <p:blipFill>
          <a:blip r:embed="rId3">
            <a:alphaModFix amt="75000"/>
          </a:blip>
          <a:stretch>
            <a:fillRect/>
          </a:stretch>
        </p:blipFill>
        <p:spPr>
          <a:xfrm>
            <a:off x="251475" y="3861075"/>
            <a:ext cx="1508541" cy="852951"/>
          </a:xfrm>
          <a:prstGeom prst="rect">
            <a:avLst/>
          </a:prstGeom>
          <a:noFill/>
          <a:ln>
            <a:noFill/>
          </a:ln>
        </p:spPr>
      </p:pic>
      <p:pic>
        <p:nvPicPr>
          <p:cNvPr id="989" name="Google Shape;989;p135"/>
          <p:cNvPicPr preferRelativeResize="0"/>
          <p:nvPr/>
        </p:nvPicPr>
        <p:blipFill>
          <a:blip r:embed="rId4">
            <a:alphaModFix amt="75000"/>
          </a:blip>
          <a:stretch>
            <a:fillRect/>
          </a:stretch>
        </p:blipFill>
        <p:spPr>
          <a:xfrm>
            <a:off x="7338886" y="3861725"/>
            <a:ext cx="1500764" cy="852950"/>
          </a:xfrm>
          <a:prstGeom prst="rect">
            <a:avLst/>
          </a:prstGeom>
          <a:noFill/>
          <a:ln>
            <a:noFill/>
          </a:ln>
        </p:spPr>
      </p:pic>
      <p:cxnSp>
        <p:nvCxnSpPr>
          <p:cNvPr id="990" name="Google Shape;990;p135"/>
          <p:cNvCxnSpPr/>
          <p:nvPr/>
        </p:nvCxnSpPr>
        <p:spPr>
          <a:xfrm>
            <a:off x="1904650" y="4271050"/>
            <a:ext cx="2044800" cy="0"/>
          </a:xfrm>
          <a:prstGeom prst="straightConnector1">
            <a:avLst/>
          </a:prstGeom>
          <a:noFill/>
          <a:ln w="19050" cap="flat" cmpd="sng">
            <a:solidFill>
              <a:srgbClr val="FFFFFF"/>
            </a:solidFill>
            <a:prstDash val="solid"/>
            <a:round/>
            <a:headEnd type="none" w="med" len="med"/>
            <a:tailEnd type="triangle" w="med" len="med"/>
          </a:ln>
        </p:spPr>
      </p:cxnSp>
      <p:cxnSp>
        <p:nvCxnSpPr>
          <p:cNvPr id="991" name="Google Shape;991;p135"/>
          <p:cNvCxnSpPr/>
          <p:nvPr/>
        </p:nvCxnSpPr>
        <p:spPr>
          <a:xfrm>
            <a:off x="5128550" y="4271050"/>
            <a:ext cx="1986000" cy="0"/>
          </a:xfrm>
          <a:prstGeom prst="straightConnector1">
            <a:avLst/>
          </a:prstGeom>
          <a:noFill/>
          <a:ln w="19050" cap="flat" cmpd="sng">
            <a:solidFill>
              <a:srgbClr val="FFFFFF"/>
            </a:solidFill>
            <a:prstDash val="solid"/>
            <a:round/>
            <a:headEnd type="triangle" w="med" len="med"/>
            <a:tailEnd type="none" w="med" len="med"/>
          </a:ln>
        </p:spPr>
      </p:cxnSp>
      <p:grpSp>
        <p:nvGrpSpPr>
          <p:cNvPr id="992" name="Google Shape;992;p135"/>
          <p:cNvGrpSpPr/>
          <p:nvPr/>
        </p:nvGrpSpPr>
        <p:grpSpPr>
          <a:xfrm>
            <a:off x="4274153" y="3979082"/>
            <a:ext cx="595695" cy="583931"/>
            <a:chOff x="4424125" y="4148200"/>
            <a:chExt cx="250650" cy="245700"/>
          </a:xfrm>
        </p:grpSpPr>
        <p:cxnSp>
          <p:nvCxnSpPr>
            <p:cNvPr id="993" name="Google Shape;993;p135"/>
            <p:cNvCxnSpPr/>
            <p:nvPr/>
          </p:nvCxnSpPr>
          <p:spPr>
            <a:xfrm>
              <a:off x="4429075" y="4148200"/>
              <a:ext cx="245700" cy="245700"/>
            </a:xfrm>
            <a:prstGeom prst="straightConnector1">
              <a:avLst/>
            </a:prstGeom>
            <a:noFill/>
            <a:ln w="38100" cap="flat" cmpd="sng">
              <a:solidFill>
                <a:schemeClr val="lt1"/>
              </a:solidFill>
              <a:prstDash val="solid"/>
              <a:round/>
              <a:headEnd type="none" w="med" len="med"/>
              <a:tailEnd type="none" w="med" len="med"/>
            </a:ln>
          </p:spPr>
        </p:cxnSp>
        <p:cxnSp>
          <p:nvCxnSpPr>
            <p:cNvPr id="994" name="Google Shape;994;p135"/>
            <p:cNvCxnSpPr/>
            <p:nvPr/>
          </p:nvCxnSpPr>
          <p:spPr>
            <a:xfrm flipH="1">
              <a:off x="4424125" y="4148200"/>
              <a:ext cx="245700" cy="245700"/>
            </a:xfrm>
            <a:prstGeom prst="straightConnector1">
              <a:avLst/>
            </a:prstGeom>
            <a:noFill/>
            <a:ln w="38100" cap="flat" cmpd="sng">
              <a:solidFill>
                <a:schemeClr val="lt1"/>
              </a:solidFill>
              <a:prstDash val="solid"/>
              <a:round/>
              <a:headEnd type="none" w="med" len="med"/>
              <a:tailEnd type="none" w="med" len="med"/>
            </a:ln>
          </p:spPr>
        </p:cxnSp>
      </p:grpSp>
      <p:sp>
        <p:nvSpPr>
          <p:cNvPr id="995" name="Google Shape;995;p135"/>
          <p:cNvSpPr txBox="1"/>
          <p:nvPr/>
        </p:nvSpPr>
        <p:spPr>
          <a:xfrm>
            <a:off x="251475" y="2167875"/>
            <a:ext cx="19800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Batch</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Expensive</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Time Consuming</a:t>
            </a:r>
            <a:endParaRPr sz="1200">
              <a:solidFill>
                <a:srgbClr val="FFFFFF"/>
              </a:solidFill>
              <a:latin typeface="Roboto"/>
              <a:ea typeface="Roboto"/>
              <a:cs typeface="Roboto"/>
              <a:sym typeface="Roboto"/>
            </a:endParaRPr>
          </a:p>
        </p:txBody>
      </p:sp>
      <p:sp>
        <p:nvSpPr>
          <p:cNvPr id="996" name="Google Shape;996;p135"/>
          <p:cNvSpPr txBox="1"/>
          <p:nvPr/>
        </p:nvSpPr>
        <p:spPr>
          <a:xfrm>
            <a:off x="6867200" y="2167875"/>
            <a:ext cx="19842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Difficult to Scale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Persistence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Data Loss</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Replay</a:t>
            </a:r>
            <a:endParaRPr sz="1200">
              <a:solidFill>
                <a:srgbClr val="FFFFFF"/>
              </a:solidFill>
              <a:latin typeface="Roboto"/>
              <a:ea typeface="Roboto"/>
              <a:cs typeface="Roboto"/>
              <a:sym typeface="Roboto"/>
            </a:endParaRPr>
          </a:p>
        </p:txBody>
      </p:sp>
      <p:sp>
        <p:nvSpPr>
          <p:cNvPr id="997" name="Google Shape;997;p135"/>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High Throughput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Durable</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Persistent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Maintains Order</a:t>
            </a:r>
            <a:endParaRPr sz="1200" b="1">
              <a:solidFill>
                <a:srgbClr val="FFFFFF"/>
              </a:solidFill>
              <a:latin typeface="Roboto"/>
              <a:ea typeface="Roboto"/>
              <a:cs typeface="Roboto"/>
              <a:sym typeface="Roboto"/>
            </a:endParaRPr>
          </a:p>
        </p:txBody>
      </p:sp>
      <p:sp>
        <p:nvSpPr>
          <p:cNvPr id="998" name="Google Shape;998;p135"/>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sp>
        <p:nvSpPr>
          <p:cNvPr id="999" name="Google Shape;999;p135"/>
          <p:cNvSpPr/>
          <p:nvPr/>
        </p:nvSpPr>
        <p:spPr>
          <a:xfrm>
            <a:off x="4019913"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5"/>
          <p:cNvSpPr/>
          <p:nvPr/>
        </p:nvSpPr>
        <p:spPr>
          <a:xfrm>
            <a:off x="4882988"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5"/>
          <p:cNvSpPr/>
          <p:nvPr/>
        </p:nvSpPr>
        <p:spPr>
          <a:xfrm>
            <a:off x="8668400"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5"/>
          <p:cNvSpPr/>
          <p:nvPr/>
        </p:nvSpPr>
        <p:spPr>
          <a:xfrm>
            <a:off x="251475"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9"/>
                                        </p:tgtEl>
                                        <p:attrNameLst>
                                          <p:attrName>style.visibility</p:attrName>
                                        </p:attrNameLst>
                                      </p:cBhvr>
                                      <p:to>
                                        <p:strVal val="visible"/>
                                      </p:to>
                                    </p:set>
                                    <p:animEffect transition="in" filter="fade">
                                      <p:cBhvr>
                                        <p:cTn id="7" dur="1000"/>
                                        <p:tgtEl>
                                          <p:spTgt spid="989"/>
                                        </p:tgtEl>
                                      </p:cBhvr>
                                    </p:animEffect>
                                  </p:childTnLst>
                                </p:cTn>
                              </p:par>
                              <p:par>
                                <p:cTn id="8" presetID="10" presetClass="entr" presetSubtype="0" fill="hold" nodeType="withEffect">
                                  <p:stCondLst>
                                    <p:cond delay="0"/>
                                  </p:stCondLst>
                                  <p:childTnLst>
                                    <p:set>
                                      <p:cBhvr>
                                        <p:cTn id="9" dur="1" fill="hold">
                                          <p:stCondLst>
                                            <p:cond delay="0"/>
                                          </p:stCondLst>
                                        </p:cTn>
                                        <p:tgtEl>
                                          <p:spTgt spid="988"/>
                                        </p:tgtEl>
                                        <p:attrNameLst>
                                          <p:attrName>style.visibility</p:attrName>
                                        </p:attrNameLst>
                                      </p:cBhvr>
                                      <p:to>
                                        <p:strVal val="visible"/>
                                      </p:to>
                                    </p:set>
                                    <p:animEffect transition="in" filter="fade">
                                      <p:cBhvr>
                                        <p:cTn id="10" dur="1000"/>
                                        <p:tgtEl>
                                          <p:spTgt spid="988"/>
                                        </p:tgtEl>
                                      </p:cBhvr>
                                    </p:animEffect>
                                  </p:childTnLst>
                                </p:cTn>
                              </p:par>
                              <p:par>
                                <p:cTn id="11" presetID="10" presetClass="entr" presetSubtype="0" fill="hold" nodeType="withEffect">
                                  <p:stCondLst>
                                    <p:cond delay="0"/>
                                  </p:stCondLst>
                                  <p:childTnLst>
                                    <p:set>
                                      <p:cBhvr>
                                        <p:cTn id="12" dur="1" fill="hold">
                                          <p:stCondLst>
                                            <p:cond delay="0"/>
                                          </p:stCondLst>
                                        </p:cTn>
                                        <p:tgtEl>
                                          <p:spTgt spid="991"/>
                                        </p:tgtEl>
                                        <p:attrNameLst>
                                          <p:attrName>style.visibility</p:attrName>
                                        </p:attrNameLst>
                                      </p:cBhvr>
                                      <p:to>
                                        <p:strVal val="visible"/>
                                      </p:to>
                                    </p:set>
                                    <p:animEffect transition="in" filter="fade">
                                      <p:cBhvr>
                                        <p:cTn id="13" dur="1000"/>
                                        <p:tgtEl>
                                          <p:spTgt spid="991"/>
                                        </p:tgtEl>
                                      </p:cBhvr>
                                    </p:animEffect>
                                  </p:childTnLst>
                                </p:cTn>
                              </p:par>
                              <p:par>
                                <p:cTn id="14" presetID="10" presetClass="entr" presetSubtype="0" fill="hold" nodeType="withEffect">
                                  <p:stCondLst>
                                    <p:cond delay="0"/>
                                  </p:stCondLst>
                                  <p:childTnLst>
                                    <p:set>
                                      <p:cBhvr>
                                        <p:cTn id="15" dur="1" fill="hold">
                                          <p:stCondLst>
                                            <p:cond delay="0"/>
                                          </p:stCondLst>
                                        </p:cTn>
                                        <p:tgtEl>
                                          <p:spTgt spid="990"/>
                                        </p:tgtEl>
                                        <p:attrNameLst>
                                          <p:attrName>style.visibility</p:attrName>
                                        </p:attrNameLst>
                                      </p:cBhvr>
                                      <p:to>
                                        <p:strVal val="visible"/>
                                      </p:to>
                                    </p:set>
                                    <p:animEffect transition="in" filter="fade">
                                      <p:cBhvr>
                                        <p:cTn id="16" dur="1000"/>
                                        <p:tgtEl>
                                          <p:spTgt spid="990"/>
                                        </p:tgtEl>
                                      </p:cBhvr>
                                    </p:animEffect>
                                  </p:childTnLst>
                                </p:cTn>
                              </p:par>
                              <p:par>
                                <p:cTn id="17" presetID="10" presetClass="entr" presetSubtype="0" fill="hold" nodeType="withEffect">
                                  <p:stCondLst>
                                    <p:cond delay="0"/>
                                  </p:stCondLst>
                                  <p:childTnLst>
                                    <p:set>
                                      <p:cBhvr>
                                        <p:cTn id="18" dur="1" fill="hold">
                                          <p:stCondLst>
                                            <p:cond delay="0"/>
                                          </p:stCondLst>
                                        </p:cTn>
                                        <p:tgtEl>
                                          <p:spTgt spid="992"/>
                                        </p:tgtEl>
                                        <p:attrNameLst>
                                          <p:attrName>style.visibility</p:attrName>
                                        </p:attrNameLst>
                                      </p:cBhvr>
                                      <p:to>
                                        <p:strVal val="visible"/>
                                      </p:to>
                                    </p:set>
                                    <p:animEffect transition="in" filter="fade">
                                      <p:cBhvr>
                                        <p:cTn id="19" dur="1000"/>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6"/>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6"/>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6"/>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1010" name="Google Shape;1010;p136"/>
          <p:cNvSpPr txBox="1"/>
          <p:nvPr/>
        </p:nvSpPr>
        <p:spPr>
          <a:xfrm>
            <a:off x="251475" y="2167875"/>
            <a:ext cx="19800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Batch</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Expensive</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Time Consuming</a:t>
            </a:r>
            <a:endParaRPr sz="1200">
              <a:solidFill>
                <a:srgbClr val="FFFFFF"/>
              </a:solidFill>
              <a:latin typeface="Roboto"/>
              <a:ea typeface="Roboto"/>
              <a:cs typeface="Roboto"/>
              <a:sym typeface="Roboto"/>
            </a:endParaRPr>
          </a:p>
        </p:txBody>
      </p:sp>
      <p:sp>
        <p:nvSpPr>
          <p:cNvPr id="1011" name="Google Shape;1011;p136"/>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sp>
        <p:nvSpPr>
          <p:cNvPr id="1012" name="Google Shape;1012;p136"/>
          <p:cNvSpPr txBox="1"/>
          <p:nvPr/>
        </p:nvSpPr>
        <p:spPr>
          <a:xfrm>
            <a:off x="6867200" y="2167875"/>
            <a:ext cx="19842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Difficult to Scale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Persistence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Data Loss</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Replay</a:t>
            </a:r>
            <a:endParaRPr sz="1200">
              <a:solidFill>
                <a:srgbClr val="FFFFFF"/>
              </a:solidFill>
              <a:latin typeface="Roboto"/>
              <a:ea typeface="Roboto"/>
              <a:cs typeface="Roboto"/>
              <a:sym typeface="Roboto"/>
            </a:endParaRPr>
          </a:p>
        </p:txBody>
      </p:sp>
      <p:sp>
        <p:nvSpPr>
          <p:cNvPr id="1013" name="Google Shape;1013;p136"/>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High Throughput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Durable</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Persistent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Maintains Order</a:t>
            </a:r>
            <a:endParaRPr sz="1200" b="1">
              <a:solidFill>
                <a:srgbClr val="FFFFFF"/>
              </a:solidFill>
              <a:latin typeface="Roboto"/>
              <a:ea typeface="Roboto"/>
              <a:cs typeface="Roboto"/>
              <a:sym typeface="Roboto"/>
            </a:endParaRPr>
          </a:p>
        </p:txBody>
      </p:sp>
      <p:sp>
        <p:nvSpPr>
          <p:cNvPr id="1014" name="Google Shape;1014;p136"/>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cxnSp>
        <p:nvCxnSpPr>
          <p:cNvPr id="1015" name="Google Shape;1015;p136"/>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1016" name="Google Shape;1016;p136"/>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1017" name="Google Shape;1017;p136"/>
          <p:cNvSpPr/>
          <p:nvPr/>
        </p:nvSpPr>
        <p:spPr>
          <a:xfrm>
            <a:off x="4019913"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6"/>
          <p:cNvSpPr/>
          <p:nvPr/>
        </p:nvSpPr>
        <p:spPr>
          <a:xfrm>
            <a:off x="4882988"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6"/>
          <p:cNvSpPr/>
          <p:nvPr/>
        </p:nvSpPr>
        <p:spPr>
          <a:xfrm>
            <a:off x="8668400"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6"/>
          <p:cNvSpPr/>
          <p:nvPr/>
        </p:nvSpPr>
        <p:spPr>
          <a:xfrm>
            <a:off x="251475"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6"/>
          <p:cNvSpPr/>
          <p:nvPr/>
        </p:nvSpPr>
        <p:spPr>
          <a:xfrm>
            <a:off x="4573200" y="0"/>
            <a:ext cx="4573200" cy="5143500"/>
          </a:xfrm>
          <a:prstGeom prst="rect">
            <a:avLst/>
          </a:prstGeom>
          <a:solidFill>
            <a:srgbClr val="3AB0C8">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6"/>
          <p:cNvSpPr txBox="1"/>
          <p:nvPr/>
        </p:nvSpPr>
        <p:spPr>
          <a:xfrm>
            <a:off x="4525225" y="4202625"/>
            <a:ext cx="4318500" cy="997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2400" b="1">
                <a:solidFill>
                  <a:srgbClr val="FFFFFF"/>
                </a:solidFill>
                <a:latin typeface="Roboto"/>
                <a:ea typeface="Roboto"/>
                <a:cs typeface="Roboto"/>
                <a:sym typeface="Roboto"/>
              </a:rPr>
              <a:t>Transient Messages</a:t>
            </a:r>
            <a:endParaRPr sz="2400" b="1">
              <a:solidFill>
                <a:srgbClr val="FFFFFF"/>
              </a:solidFill>
              <a:latin typeface="Roboto"/>
              <a:ea typeface="Roboto"/>
              <a:cs typeface="Roboto"/>
              <a:sym typeface="Roboto"/>
            </a:endParaRPr>
          </a:p>
        </p:txBody>
      </p:sp>
      <p:sp>
        <p:nvSpPr>
          <p:cNvPr id="1023" name="Google Shape;1023;p136"/>
          <p:cNvSpPr/>
          <p:nvPr/>
        </p:nvSpPr>
        <p:spPr>
          <a:xfrm>
            <a:off x="0" y="0"/>
            <a:ext cx="4573200" cy="5143500"/>
          </a:xfrm>
          <a:prstGeom prst="rect">
            <a:avLst/>
          </a:prstGeom>
          <a:solidFill>
            <a:srgbClr val="003B49">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6"/>
          <p:cNvSpPr txBox="1"/>
          <p:nvPr/>
        </p:nvSpPr>
        <p:spPr>
          <a:xfrm>
            <a:off x="206725" y="4202625"/>
            <a:ext cx="4318500" cy="99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2400" b="1">
                <a:solidFill>
                  <a:srgbClr val="FFFFFF"/>
                </a:solidFill>
                <a:latin typeface="Roboto"/>
                <a:ea typeface="Roboto"/>
                <a:cs typeface="Roboto"/>
                <a:sym typeface="Roboto"/>
              </a:rPr>
              <a:t>Stored records </a:t>
            </a:r>
            <a:endParaRPr sz="2400" b="1">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2673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1000"/>
                                        <p:tgtEl>
                                          <p:spTgt spid="1023"/>
                                        </p:tgtEl>
                                      </p:cBhvr>
                                    </p:animEffect>
                                  </p:childTnLst>
                                </p:cTn>
                              </p:par>
                              <p:par>
                                <p:cTn id="8" presetID="10" presetClass="entr" presetSubtype="0"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Effect transition="in" filter="fade">
                                      <p:cBhvr>
                                        <p:cTn id="10" dur="1000"/>
                                        <p:tgtEl>
                                          <p:spTgt spid="10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24"/>
                                        </p:tgtEl>
                                        <p:attrNameLst>
                                          <p:attrName>style.visibility</p:attrName>
                                        </p:attrNameLst>
                                      </p:cBhvr>
                                      <p:to>
                                        <p:strVal val="visible"/>
                                      </p:to>
                                    </p:set>
                                    <p:animEffect transition="in" filter="fade">
                                      <p:cBhvr>
                                        <p:cTn id="14" dur="1000"/>
                                        <p:tgtEl>
                                          <p:spTgt spid="1024"/>
                                        </p:tgtEl>
                                      </p:cBhvr>
                                    </p:animEffect>
                                  </p:childTnLst>
                                </p:cTn>
                              </p:par>
                              <p:par>
                                <p:cTn id="15" presetID="10" presetClass="entr" presetSubtype="0" fill="hold" nodeType="withEffect">
                                  <p:stCondLst>
                                    <p:cond delay="0"/>
                                  </p:stCondLst>
                                  <p:childTnLst>
                                    <p:set>
                                      <p:cBhvr>
                                        <p:cTn id="16" dur="1" fill="hold">
                                          <p:stCondLst>
                                            <p:cond delay="0"/>
                                          </p:stCondLst>
                                        </p:cTn>
                                        <p:tgtEl>
                                          <p:spTgt spid="1022"/>
                                        </p:tgtEl>
                                        <p:attrNameLst>
                                          <p:attrName>style.visibility</p:attrName>
                                        </p:attrNameLst>
                                      </p:cBhvr>
                                      <p:to>
                                        <p:strVal val="visible"/>
                                      </p:to>
                                    </p:set>
                                    <p:animEffect transition="in" filter="fade">
                                      <p:cBhvr>
                                        <p:cTn id="17" dur="10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37"/>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7"/>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7"/>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1032" name="Google Shape;1032;p137"/>
          <p:cNvSpPr txBox="1"/>
          <p:nvPr/>
        </p:nvSpPr>
        <p:spPr>
          <a:xfrm>
            <a:off x="251475" y="2167875"/>
            <a:ext cx="19800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Batch</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Expensive</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Time Consuming</a:t>
            </a:r>
            <a:endParaRPr sz="1200">
              <a:solidFill>
                <a:srgbClr val="FFFFFF"/>
              </a:solidFill>
              <a:latin typeface="Roboto"/>
              <a:ea typeface="Roboto"/>
              <a:cs typeface="Roboto"/>
              <a:sym typeface="Roboto"/>
            </a:endParaRPr>
          </a:p>
        </p:txBody>
      </p:sp>
      <p:sp>
        <p:nvSpPr>
          <p:cNvPr id="1033" name="Google Shape;1033;p137"/>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sp>
        <p:nvSpPr>
          <p:cNvPr id="1034" name="Google Shape;1034;p137"/>
          <p:cNvSpPr txBox="1"/>
          <p:nvPr/>
        </p:nvSpPr>
        <p:spPr>
          <a:xfrm>
            <a:off x="6867200" y="2167875"/>
            <a:ext cx="19842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Difficult to Scale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Persistence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Data Loss</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Replay</a:t>
            </a:r>
            <a:endParaRPr sz="1200">
              <a:solidFill>
                <a:srgbClr val="FFFFFF"/>
              </a:solidFill>
              <a:latin typeface="Roboto"/>
              <a:ea typeface="Roboto"/>
              <a:cs typeface="Roboto"/>
              <a:sym typeface="Roboto"/>
            </a:endParaRPr>
          </a:p>
        </p:txBody>
      </p:sp>
      <p:sp>
        <p:nvSpPr>
          <p:cNvPr id="1035" name="Google Shape;1035;p137"/>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High Throughput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Durable</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Persistent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Maintains Order</a:t>
            </a:r>
            <a:endParaRPr sz="1200" b="1">
              <a:solidFill>
                <a:srgbClr val="FFFFFF"/>
              </a:solidFill>
              <a:latin typeface="Roboto"/>
              <a:ea typeface="Roboto"/>
              <a:cs typeface="Roboto"/>
              <a:sym typeface="Roboto"/>
            </a:endParaRPr>
          </a:p>
        </p:txBody>
      </p:sp>
      <p:sp>
        <p:nvSpPr>
          <p:cNvPr id="1036" name="Google Shape;1036;p137"/>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cxnSp>
        <p:nvCxnSpPr>
          <p:cNvPr id="1037" name="Google Shape;1037;p137"/>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1038" name="Google Shape;1038;p137"/>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1039" name="Google Shape;1039;p137"/>
          <p:cNvSpPr/>
          <p:nvPr/>
        </p:nvSpPr>
        <p:spPr>
          <a:xfrm>
            <a:off x="4019913"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7"/>
          <p:cNvSpPr/>
          <p:nvPr/>
        </p:nvSpPr>
        <p:spPr>
          <a:xfrm>
            <a:off x="4882988"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7"/>
          <p:cNvSpPr/>
          <p:nvPr/>
        </p:nvSpPr>
        <p:spPr>
          <a:xfrm>
            <a:off x="8668400"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7"/>
          <p:cNvSpPr/>
          <p:nvPr/>
        </p:nvSpPr>
        <p:spPr>
          <a:xfrm>
            <a:off x="251475"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7"/>
          <p:cNvSpPr/>
          <p:nvPr/>
        </p:nvSpPr>
        <p:spPr>
          <a:xfrm>
            <a:off x="4573200" y="0"/>
            <a:ext cx="4573200" cy="5143500"/>
          </a:xfrm>
          <a:prstGeom prst="rect">
            <a:avLst/>
          </a:prstGeom>
          <a:solidFill>
            <a:srgbClr val="3AB0C8">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7"/>
          <p:cNvSpPr txBox="1"/>
          <p:nvPr/>
        </p:nvSpPr>
        <p:spPr>
          <a:xfrm>
            <a:off x="4525225" y="4202625"/>
            <a:ext cx="4318500" cy="997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2400" b="1">
                <a:solidFill>
                  <a:srgbClr val="FFFFFF"/>
                </a:solidFill>
                <a:latin typeface="Roboto"/>
                <a:ea typeface="Roboto"/>
                <a:cs typeface="Roboto"/>
                <a:sym typeface="Roboto"/>
              </a:rPr>
              <a:t>Transient Messages</a:t>
            </a:r>
            <a:endParaRPr sz="2400" b="1">
              <a:solidFill>
                <a:srgbClr val="FFFFFF"/>
              </a:solidFill>
              <a:latin typeface="Roboto"/>
              <a:ea typeface="Roboto"/>
              <a:cs typeface="Roboto"/>
              <a:sym typeface="Roboto"/>
            </a:endParaRPr>
          </a:p>
        </p:txBody>
      </p:sp>
      <p:sp>
        <p:nvSpPr>
          <p:cNvPr id="1045" name="Google Shape;1045;p137"/>
          <p:cNvSpPr/>
          <p:nvPr/>
        </p:nvSpPr>
        <p:spPr>
          <a:xfrm>
            <a:off x="0" y="0"/>
            <a:ext cx="4573200" cy="5143500"/>
          </a:xfrm>
          <a:prstGeom prst="rect">
            <a:avLst/>
          </a:prstGeom>
          <a:solidFill>
            <a:srgbClr val="003B49">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7"/>
          <p:cNvSpPr txBox="1"/>
          <p:nvPr/>
        </p:nvSpPr>
        <p:spPr>
          <a:xfrm>
            <a:off x="206725" y="4202625"/>
            <a:ext cx="4318500" cy="99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2400" b="1">
                <a:solidFill>
                  <a:srgbClr val="FFFFFF"/>
                </a:solidFill>
                <a:latin typeface="Roboto"/>
                <a:ea typeface="Roboto"/>
                <a:cs typeface="Roboto"/>
                <a:sym typeface="Roboto"/>
              </a:rPr>
              <a:t>Stored records </a:t>
            </a:r>
            <a:endParaRPr sz="2400" b="1">
              <a:solidFill>
                <a:srgbClr val="FFFFFF"/>
              </a:solidFill>
              <a:latin typeface="Roboto"/>
              <a:ea typeface="Roboto"/>
              <a:cs typeface="Roboto"/>
              <a:sym typeface="Roboto"/>
            </a:endParaRPr>
          </a:p>
        </p:txBody>
      </p:sp>
      <p:sp>
        <p:nvSpPr>
          <p:cNvPr id="1047" name="Google Shape;1047;p137"/>
          <p:cNvSpPr/>
          <p:nvPr/>
        </p:nvSpPr>
        <p:spPr>
          <a:xfrm>
            <a:off x="0" y="0"/>
            <a:ext cx="9144000" cy="5143500"/>
          </a:xfrm>
          <a:prstGeom prst="rect">
            <a:avLst/>
          </a:prstGeom>
          <a:solidFill>
            <a:srgbClr val="4597CB">
              <a:alpha val="8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37"/>
          <p:cNvSpPr txBox="1">
            <a:spLocks noGrp="1"/>
          </p:cNvSpPr>
          <p:nvPr>
            <p:ph type="title"/>
          </p:nvPr>
        </p:nvSpPr>
        <p:spPr>
          <a:xfrm>
            <a:off x="348750" y="685800"/>
            <a:ext cx="8446500" cy="410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Both of </a:t>
            </a:r>
            <a:r>
              <a:rPr lang="en" b="0" dirty="0">
                <a:latin typeface="Roboto" panose="02000000000000000000" pitchFamily="2" charset="0"/>
              </a:rPr>
              <a:t>these</a:t>
            </a:r>
            <a:r>
              <a:rPr lang="en" dirty="0"/>
              <a:t> are a complete mismatch </a:t>
            </a:r>
            <a:br>
              <a:rPr lang="en" dirty="0"/>
            </a:br>
            <a:r>
              <a:rPr lang="en" dirty="0"/>
              <a:t>to how a business works.</a:t>
            </a:r>
            <a:endParaRPr dirty="0"/>
          </a:p>
        </p:txBody>
      </p:sp>
    </p:spTree>
    <p:extLst>
      <p:ext uri="{BB962C8B-B14F-4D97-AF65-F5344CB8AC3E}">
        <p14:creationId xmlns:p14="http://schemas.microsoft.com/office/powerpoint/2010/main" val="38646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38"/>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8"/>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8"/>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1056" name="Google Shape;1056;p138"/>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cxnSp>
        <p:nvCxnSpPr>
          <p:cNvPr id="1057" name="Google Shape;1057;p138"/>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1058" name="Google Shape;1058;p138"/>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1059" name="Google Shape;1059;p138"/>
          <p:cNvSpPr txBox="1"/>
          <p:nvPr/>
        </p:nvSpPr>
        <p:spPr>
          <a:xfrm>
            <a:off x="4525225" y="4202625"/>
            <a:ext cx="4318500" cy="997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2400" b="1">
                <a:solidFill>
                  <a:srgbClr val="FFFFFF"/>
                </a:solidFill>
                <a:latin typeface="Roboto"/>
                <a:ea typeface="Roboto"/>
                <a:cs typeface="Roboto"/>
                <a:sym typeface="Roboto"/>
              </a:rPr>
              <a:t>Transient Messages</a:t>
            </a:r>
            <a:endParaRPr sz="2400" b="1">
              <a:solidFill>
                <a:srgbClr val="FFFFFF"/>
              </a:solidFill>
              <a:latin typeface="Roboto"/>
              <a:ea typeface="Roboto"/>
              <a:cs typeface="Roboto"/>
              <a:sym typeface="Roboto"/>
            </a:endParaRPr>
          </a:p>
        </p:txBody>
      </p:sp>
      <p:sp>
        <p:nvSpPr>
          <p:cNvPr id="1060" name="Google Shape;1060;p138"/>
          <p:cNvSpPr txBox="1"/>
          <p:nvPr/>
        </p:nvSpPr>
        <p:spPr>
          <a:xfrm>
            <a:off x="206725" y="4202625"/>
            <a:ext cx="4318500" cy="997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2400" b="1">
                <a:solidFill>
                  <a:srgbClr val="FFFFFF"/>
                </a:solidFill>
                <a:latin typeface="Roboto"/>
                <a:ea typeface="Roboto"/>
                <a:cs typeface="Roboto"/>
                <a:sym typeface="Roboto"/>
              </a:rPr>
              <a:t>Stored records </a:t>
            </a:r>
            <a:endParaRPr sz="2400" b="1">
              <a:solidFill>
                <a:srgbClr val="FFFFFF"/>
              </a:solidFill>
              <a:latin typeface="Roboto"/>
              <a:ea typeface="Roboto"/>
              <a:cs typeface="Roboto"/>
              <a:sym typeface="Roboto"/>
            </a:endParaRPr>
          </a:p>
        </p:txBody>
      </p:sp>
      <p:sp>
        <p:nvSpPr>
          <p:cNvPr id="1061" name="Google Shape;1061;p138"/>
          <p:cNvSpPr txBox="1"/>
          <p:nvPr/>
        </p:nvSpPr>
        <p:spPr>
          <a:xfrm>
            <a:off x="251475" y="1285325"/>
            <a:ext cx="3157500" cy="54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ETL/Data Integration</a:t>
            </a:r>
            <a:endParaRPr sz="1800" b="1">
              <a:solidFill>
                <a:srgbClr val="FFFFFF"/>
              </a:solidFill>
              <a:latin typeface="Roboto"/>
              <a:ea typeface="Roboto"/>
              <a:cs typeface="Roboto"/>
              <a:sym typeface="Roboto"/>
            </a:endParaRPr>
          </a:p>
        </p:txBody>
      </p:sp>
      <p:sp>
        <p:nvSpPr>
          <p:cNvPr id="1062" name="Google Shape;1062;p138"/>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cxnSp>
        <p:nvCxnSpPr>
          <p:cNvPr id="1063" name="Google Shape;1063;p138"/>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1064" name="Google Shape;1064;p138"/>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1065" name="Google Shape;1065;p138"/>
          <p:cNvSpPr txBox="1"/>
          <p:nvPr/>
        </p:nvSpPr>
        <p:spPr>
          <a:xfrm>
            <a:off x="5679350" y="1285325"/>
            <a:ext cx="3157500" cy="544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Messaging</a:t>
            </a:r>
            <a:endParaRPr sz="1800" b="1">
              <a:solidFill>
                <a:srgbClr val="FFFFFF"/>
              </a:solidFill>
              <a:latin typeface="Roboto"/>
              <a:ea typeface="Roboto"/>
              <a:cs typeface="Roboto"/>
              <a:sym typeface="Roboto"/>
            </a:endParaRPr>
          </a:p>
        </p:txBody>
      </p:sp>
      <p:cxnSp>
        <p:nvCxnSpPr>
          <p:cNvPr id="1066" name="Google Shape;1066;p138"/>
          <p:cNvCxnSpPr/>
          <p:nvPr/>
        </p:nvCxnSpPr>
        <p:spPr>
          <a:xfrm>
            <a:off x="251950" y="1868200"/>
            <a:ext cx="3959700" cy="0"/>
          </a:xfrm>
          <a:prstGeom prst="straightConnector1">
            <a:avLst/>
          </a:prstGeom>
          <a:noFill/>
          <a:ln w="9525" cap="flat" cmpd="sng">
            <a:solidFill>
              <a:srgbClr val="FFFFFF"/>
            </a:solidFill>
            <a:prstDash val="solid"/>
            <a:round/>
            <a:headEnd type="none" w="med" len="med"/>
            <a:tailEnd type="none" w="med" len="med"/>
          </a:ln>
        </p:spPr>
      </p:cxnSp>
      <p:cxnSp>
        <p:nvCxnSpPr>
          <p:cNvPr id="1067" name="Google Shape;1067;p138"/>
          <p:cNvCxnSpPr/>
          <p:nvPr/>
        </p:nvCxnSpPr>
        <p:spPr>
          <a:xfrm>
            <a:off x="4879950" y="1868200"/>
            <a:ext cx="3959700" cy="0"/>
          </a:xfrm>
          <a:prstGeom prst="straightConnector1">
            <a:avLst/>
          </a:prstGeom>
          <a:noFill/>
          <a:ln w="9525" cap="flat" cmpd="sng">
            <a:solidFill>
              <a:srgbClr val="FFFFFF"/>
            </a:solidFill>
            <a:prstDash val="solid"/>
            <a:round/>
            <a:headEnd type="none" w="med" len="med"/>
            <a:tailEnd type="none" w="med" len="med"/>
          </a:ln>
        </p:spPr>
      </p:cxnSp>
      <p:sp>
        <p:nvSpPr>
          <p:cNvPr id="1068" name="Google Shape;1068;p138"/>
          <p:cNvSpPr txBox="1"/>
          <p:nvPr/>
        </p:nvSpPr>
        <p:spPr>
          <a:xfrm>
            <a:off x="251475" y="2167875"/>
            <a:ext cx="19800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Batch</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Expensive</a:t>
            </a:r>
            <a:endParaRPr sz="1200">
              <a:solidFill>
                <a:srgbClr val="FFFFFF"/>
              </a:solidFill>
              <a:latin typeface="Roboto"/>
              <a:ea typeface="Roboto"/>
              <a:cs typeface="Roboto"/>
              <a:sym typeface="Roboto"/>
            </a:endParaRPr>
          </a:p>
          <a:p>
            <a:pPr marL="0" lvl="0" indent="0" algn="l" rtl="0">
              <a:lnSpc>
                <a:spcPct val="100000"/>
              </a:lnSpc>
              <a:spcBef>
                <a:spcPts val="1000"/>
              </a:spcBef>
              <a:spcAft>
                <a:spcPts val="0"/>
              </a:spcAft>
              <a:buNone/>
            </a:pPr>
            <a:r>
              <a:rPr lang="en" sz="1200">
                <a:solidFill>
                  <a:srgbClr val="FFFFFF"/>
                </a:solidFill>
                <a:latin typeface="Roboto"/>
                <a:ea typeface="Roboto"/>
                <a:cs typeface="Roboto"/>
                <a:sym typeface="Roboto"/>
              </a:rPr>
              <a:t>Time Consuming</a:t>
            </a:r>
            <a:endParaRPr sz="1200">
              <a:solidFill>
                <a:srgbClr val="FFFFFF"/>
              </a:solidFill>
              <a:latin typeface="Roboto"/>
              <a:ea typeface="Roboto"/>
              <a:cs typeface="Roboto"/>
              <a:sym typeface="Roboto"/>
            </a:endParaRPr>
          </a:p>
        </p:txBody>
      </p:sp>
      <p:sp>
        <p:nvSpPr>
          <p:cNvPr id="1069" name="Google Shape;1069;p138"/>
          <p:cNvSpPr txBox="1"/>
          <p:nvPr/>
        </p:nvSpPr>
        <p:spPr>
          <a:xfrm>
            <a:off x="6867200" y="2167875"/>
            <a:ext cx="19842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Difficult to Scale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Persistence</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Data Loss</a:t>
            </a:r>
            <a:endParaRPr sz="1200">
              <a:solidFill>
                <a:srgbClr val="FFFFFF"/>
              </a:solidFill>
              <a:latin typeface="Roboto"/>
              <a:ea typeface="Roboto"/>
              <a:cs typeface="Roboto"/>
              <a:sym typeface="Roboto"/>
            </a:endParaRPr>
          </a:p>
          <a:p>
            <a:pPr marL="0" lvl="0" indent="0" algn="r" rtl="0">
              <a:lnSpc>
                <a:spcPct val="100000"/>
              </a:lnSpc>
              <a:spcBef>
                <a:spcPts val="1000"/>
              </a:spcBef>
              <a:spcAft>
                <a:spcPts val="0"/>
              </a:spcAft>
              <a:buNone/>
            </a:pPr>
            <a:r>
              <a:rPr lang="en" sz="1200">
                <a:solidFill>
                  <a:srgbClr val="FFFFFF"/>
                </a:solidFill>
                <a:latin typeface="Roboto"/>
                <a:ea typeface="Roboto"/>
                <a:cs typeface="Roboto"/>
                <a:sym typeface="Roboto"/>
              </a:rPr>
              <a:t>No Replay</a:t>
            </a:r>
            <a:endParaRPr sz="1200">
              <a:solidFill>
                <a:srgbClr val="FFFFFF"/>
              </a:solidFill>
              <a:latin typeface="Roboto"/>
              <a:ea typeface="Roboto"/>
              <a:cs typeface="Roboto"/>
              <a:sym typeface="Roboto"/>
            </a:endParaRPr>
          </a:p>
        </p:txBody>
      </p:sp>
      <p:sp>
        <p:nvSpPr>
          <p:cNvPr id="1070" name="Google Shape;1070;p138"/>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High Throughput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Durable</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Persistent</a:t>
            </a:r>
            <a:endParaRPr sz="1200" b="1">
              <a:solidFill>
                <a:srgbClr val="FFFFFF"/>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rgbClr val="FFFFFF"/>
                </a:solidFill>
                <a:latin typeface="Roboto"/>
                <a:ea typeface="Roboto"/>
                <a:cs typeface="Roboto"/>
                <a:sym typeface="Roboto"/>
              </a:rPr>
              <a:t>Maintains Order</a:t>
            </a:r>
            <a:endParaRPr sz="1200" b="1">
              <a:solidFill>
                <a:srgbClr val="FFFFFF"/>
              </a:solidFill>
              <a:latin typeface="Roboto"/>
              <a:ea typeface="Roboto"/>
              <a:cs typeface="Roboto"/>
              <a:sym typeface="Roboto"/>
            </a:endParaRPr>
          </a:p>
        </p:txBody>
      </p:sp>
      <p:sp>
        <p:nvSpPr>
          <p:cNvPr id="1071" name="Google Shape;1071;p138"/>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sp>
        <p:nvSpPr>
          <p:cNvPr id="1072" name="Google Shape;1072;p138"/>
          <p:cNvSpPr/>
          <p:nvPr/>
        </p:nvSpPr>
        <p:spPr>
          <a:xfrm>
            <a:off x="4019913"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8"/>
          <p:cNvSpPr/>
          <p:nvPr/>
        </p:nvSpPr>
        <p:spPr>
          <a:xfrm>
            <a:off x="4882988" y="2015188"/>
            <a:ext cx="191400" cy="1914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8"/>
          <p:cNvSpPr/>
          <p:nvPr/>
        </p:nvSpPr>
        <p:spPr>
          <a:xfrm>
            <a:off x="8668400"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8"/>
          <p:cNvSpPr/>
          <p:nvPr/>
        </p:nvSpPr>
        <p:spPr>
          <a:xfrm>
            <a:off x="251475" y="2019388"/>
            <a:ext cx="183000" cy="183000"/>
          </a:xfrm>
          <a:prstGeom prst="mathMin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8"/>
          <p:cNvSpPr/>
          <p:nvPr/>
        </p:nvSpPr>
        <p:spPr>
          <a:xfrm>
            <a:off x="4573200" y="10688"/>
            <a:ext cx="4573200" cy="5143500"/>
          </a:xfrm>
          <a:prstGeom prst="rect">
            <a:avLst/>
          </a:prstGeom>
          <a:solidFill>
            <a:srgbClr val="3AB0C8">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8"/>
          <p:cNvSpPr/>
          <p:nvPr/>
        </p:nvSpPr>
        <p:spPr>
          <a:xfrm>
            <a:off x="0" y="-10687"/>
            <a:ext cx="4573200" cy="5143500"/>
          </a:xfrm>
          <a:prstGeom prst="rect">
            <a:avLst/>
          </a:prstGeom>
          <a:solidFill>
            <a:srgbClr val="003B49">
              <a:alpha val="7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8"/>
          <p:cNvSpPr/>
          <p:nvPr/>
        </p:nvSpPr>
        <p:spPr>
          <a:xfrm>
            <a:off x="2110950" y="1184475"/>
            <a:ext cx="4922100" cy="2543100"/>
          </a:xfrm>
          <a:prstGeom prst="roundRect">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079" name="Google Shape;1079;p138"/>
          <p:cNvSpPr txBox="1"/>
          <p:nvPr/>
        </p:nvSpPr>
        <p:spPr>
          <a:xfrm>
            <a:off x="2335500" y="1378700"/>
            <a:ext cx="44730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2"/>
                </a:solidFill>
                <a:latin typeface="Roboto"/>
                <a:ea typeface="Roboto"/>
                <a:cs typeface="Roboto"/>
                <a:sym typeface="Roboto"/>
              </a:rPr>
              <a:t>Event Streaming Paradigm</a:t>
            </a:r>
            <a:endParaRPr sz="2400" b="1">
              <a:solidFill>
                <a:schemeClr val="accent2"/>
              </a:solidFill>
              <a:latin typeface="Roboto"/>
              <a:ea typeface="Roboto"/>
              <a:cs typeface="Roboto"/>
              <a:sym typeface="Roboto"/>
            </a:endParaRPr>
          </a:p>
          <a:p>
            <a:pPr marL="0" lvl="0" indent="0" algn="l" rtl="0">
              <a:spcBef>
                <a:spcPts val="0"/>
              </a:spcBef>
              <a:spcAft>
                <a:spcPts val="0"/>
              </a:spcAft>
              <a:buNone/>
            </a:pPr>
            <a:endParaRPr/>
          </a:p>
        </p:txBody>
      </p:sp>
      <p:sp>
        <p:nvSpPr>
          <p:cNvPr id="1080" name="Google Shape;1080;p138"/>
          <p:cNvSpPr txBox="1"/>
          <p:nvPr/>
        </p:nvSpPr>
        <p:spPr>
          <a:xfrm>
            <a:off x="2231318" y="2167875"/>
            <a:ext cx="1980000" cy="1949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1000"/>
              </a:spcBef>
              <a:spcAft>
                <a:spcPts val="0"/>
              </a:spcAft>
              <a:buClr>
                <a:schemeClr val="dk1"/>
              </a:buClr>
              <a:buSzPts val="1100"/>
              <a:buFont typeface="Arial"/>
              <a:buNone/>
            </a:pPr>
            <a:r>
              <a:rPr lang="en" sz="1200" b="1">
                <a:solidFill>
                  <a:schemeClr val="accent2"/>
                </a:solidFill>
                <a:latin typeface="Roboto"/>
                <a:ea typeface="Roboto"/>
                <a:cs typeface="Roboto"/>
                <a:sym typeface="Roboto"/>
              </a:rPr>
              <a:t>High Throughput</a:t>
            </a:r>
            <a:endParaRPr sz="1200" b="1">
              <a:solidFill>
                <a:schemeClr val="accent2"/>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chemeClr val="accent2"/>
                </a:solidFill>
                <a:latin typeface="Roboto"/>
                <a:ea typeface="Roboto"/>
                <a:cs typeface="Roboto"/>
                <a:sym typeface="Roboto"/>
              </a:rPr>
              <a:t>Durable</a:t>
            </a:r>
            <a:endParaRPr sz="1200" b="1">
              <a:solidFill>
                <a:schemeClr val="accent2"/>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chemeClr val="accent2"/>
                </a:solidFill>
                <a:latin typeface="Roboto"/>
                <a:ea typeface="Roboto"/>
                <a:cs typeface="Roboto"/>
                <a:sym typeface="Roboto"/>
              </a:rPr>
              <a:t>Persistent</a:t>
            </a:r>
            <a:endParaRPr sz="1200" b="1">
              <a:solidFill>
                <a:schemeClr val="accent2"/>
              </a:solidFill>
              <a:latin typeface="Roboto"/>
              <a:ea typeface="Roboto"/>
              <a:cs typeface="Roboto"/>
              <a:sym typeface="Roboto"/>
            </a:endParaRPr>
          </a:p>
          <a:p>
            <a:pPr marL="0" lvl="0" indent="0" algn="r" rtl="0">
              <a:lnSpc>
                <a:spcPct val="100000"/>
              </a:lnSpc>
              <a:spcBef>
                <a:spcPts val="1000"/>
              </a:spcBef>
              <a:spcAft>
                <a:spcPts val="0"/>
              </a:spcAft>
              <a:buClr>
                <a:schemeClr val="dk1"/>
              </a:buClr>
              <a:buSzPts val="1100"/>
              <a:buFont typeface="Arial"/>
              <a:buNone/>
            </a:pPr>
            <a:r>
              <a:rPr lang="en" sz="1200" b="1">
                <a:solidFill>
                  <a:schemeClr val="accent2"/>
                </a:solidFill>
                <a:latin typeface="Roboto"/>
                <a:ea typeface="Roboto"/>
                <a:cs typeface="Roboto"/>
                <a:sym typeface="Roboto"/>
              </a:rPr>
              <a:t>Maintains Order</a:t>
            </a:r>
            <a:endParaRPr sz="1200" b="1">
              <a:solidFill>
                <a:schemeClr val="accent2"/>
              </a:solidFill>
              <a:latin typeface="Roboto"/>
              <a:ea typeface="Roboto"/>
              <a:cs typeface="Roboto"/>
              <a:sym typeface="Roboto"/>
            </a:endParaRPr>
          </a:p>
        </p:txBody>
      </p:sp>
      <p:sp>
        <p:nvSpPr>
          <p:cNvPr id="1081" name="Google Shape;1081;p138"/>
          <p:cNvSpPr txBox="1"/>
          <p:nvPr/>
        </p:nvSpPr>
        <p:spPr>
          <a:xfrm>
            <a:off x="4883000" y="216787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chemeClr val="accent2"/>
                </a:solidFill>
                <a:latin typeface="Roboto"/>
                <a:ea typeface="Roboto"/>
                <a:cs typeface="Roboto"/>
                <a:sym typeface="Roboto"/>
              </a:rPr>
              <a:t>Fast (Low Latency)</a:t>
            </a:r>
            <a:endParaRPr sz="1200" b="1">
              <a:solidFill>
                <a:schemeClr val="accent2"/>
              </a:solidFill>
              <a:latin typeface="Roboto"/>
              <a:ea typeface="Roboto"/>
              <a:cs typeface="Roboto"/>
              <a:sym typeface="Roboto"/>
            </a:endParaRPr>
          </a:p>
        </p:txBody>
      </p:sp>
      <p:sp>
        <p:nvSpPr>
          <p:cNvPr id="1082" name="Google Shape;1082;p138"/>
          <p:cNvSpPr/>
          <p:nvPr/>
        </p:nvSpPr>
        <p:spPr>
          <a:xfrm>
            <a:off x="4019913" y="2015188"/>
            <a:ext cx="191400" cy="1914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8"/>
          <p:cNvSpPr/>
          <p:nvPr/>
        </p:nvSpPr>
        <p:spPr>
          <a:xfrm>
            <a:off x="4882988" y="2015188"/>
            <a:ext cx="191400" cy="1914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43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fade">
                                      <p:cBhvr>
                                        <p:cTn id="7" dur="1000"/>
                                        <p:tgtEl>
                                          <p:spTgt spid="1080"/>
                                        </p:tgtEl>
                                      </p:cBhvr>
                                    </p:animEffect>
                                  </p:childTnLst>
                                </p:cTn>
                              </p:par>
                              <p:par>
                                <p:cTn id="8" presetID="10" presetClass="entr" presetSubtype="0" fill="hold" nodeType="withEffect">
                                  <p:stCondLst>
                                    <p:cond delay="0"/>
                                  </p:stCondLst>
                                  <p:childTnLst>
                                    <p:set>
                                      <p:cBhvr>
                                        <p:cTn id="9" dur="1" fill="hold">
                                          <p:stCondLst>
                                            <p:cond delay="0"/>
                                          </p:stCondLst>
                                        </p:cTn>
                                        <p:tgtEl>
                                          <p:spTgt spid="1081"/>
                                        </p:tgtEl>
                                        <p:attrNameLst>
                                          <p:attrName>style.visibility</p:attrName>
                                        </p:attrNameLst>
                                      </p:cBhvr>
                                      <p:to>
                                        <p:strVal val="visible"/>
                                      </p:to>
                                    </p:set>
                                    <p:animEffect transition="in" filter="fade">
                                      <p:cBhvr>
                                        <p:cTn id="10" dur="1000"/>
                                        <p:tgtEl>
                                          <p:spTgt spid="1081"/>
                                        </p:tgtEl>
                                      </p:cBhvr>
                                    </p:animEffect>
                                  </p:childTnLst>
                                </p:cTn>
                              </p:par>
                              <p:par>
                                <p:cTn id="11" presetID="10" presetClass="entr" presetSubtype="0" fill="hold" nodeType="withEffect">
                                  <p:stCondLst>
                                    <p:cond delay="0"/>
                                  </p:stCondLst>
                                  <p:childTnLst>
                                    <p:set>
                                      <p:cBhvr>
                                        <p:cTn id="12" dur="1" fill="hold">
                                          <p:stCondLst>
                                            <p:cond delay="0"/>
                                          </p:stCondLst>
                                        </p:cTn>
                                        <p:tgtEl>
                                          <p:spTgt spid="1083"/>
                                        </p:tgtEl>
                                        <p:attrNameLst>
                                          <p:attrName>style.visibility</p:attrName>
                                        </p:attrNameLst>
                                      </p:cBhvr>
                                      <p:to>
                                        <p:strVal val="visible"/>
                                      </p:to>
                                    </p:set>
                                    <p:animEffect transition="in" filter="fade">
                                      <p:cBhvr>
                                        <p:cTn id="13" dur="1000"/>
                                        <p:tgtEl>
                                          <p:spTgt spid="1083"/>
                                        </p:tgtEl>
                                      </p:cBhvr>
                                    </p:animEffect>
                                  </p:childTnLst>
                                </p:cTn>
                              </p:par>
                              <p:par>
                                <p:cTn id="14" presetID="10" presetClass="entr" presetSubtype="0" fill="hold" nodeType="withEffect">
                                  <p:stCondLst>
                                    <p:cond delay="0"/>
                                  </p:stCondLst>
                                  <p:childTnLst>
                                    <p:set>
                                      <p:cBhvr>
                                        <p:cTn id="15" dur="1" fill="hold">
                                          <p:stCondLst>
                                            <p:cond delay="0"/>
                                          </p:stCondLst>
                                        </p:cTn>
                                        <p:tgtEl>
                                          <p:spTgt spid="1082"/>
                                        </p:tgtEl>
                                        <p:attrNameLst>
                                          <p:attrName>style.visibility</p:attrName>
                                        </p:attrNameLst>
                                      </p:cBhvr>
                                      <p:to>
                                        <p:strVal val="visible"/>
                                      </p:to>
                                    </p:set>
                                    <p:animEffect transition="in" filter="fade">
                                      <p:cBhvr>
                                        <p:cTn id="16" dur="1000"/>
                                        <p:tgtEl>
                                          <p:spTgt spid="1082"/>
                                        </p:tgtEl>
                                      </p:cBhvr>
                                    </p:animEffect>
                                  </p:childTnLst>
                                </p:cTn>
                              </p:par>
                              <p:par>
                                <p:cTn id="17" presetID="10" presetClass="entr" presetSubtype="0" fill="hold" nodeType="withEffect">
                                  <p:stCondLst>
                                    <p:cond delay="0"/>
                                  </p:stCondLst>
                                  <p:childTnLst>
                                    <p:set>
                                      <p:cBhvr>
                                        <p:cTn id="18" dur="1" fill="hold">
                                          <p:stCondLst>
                                            <p:cond delay="0"/>
                                          </p:stCondLst>
                                        </p:cTn>
                                        <p:tgtEl>
                                          <p:spTgt spid="1078"/>
                                        </p:tgtEl>
                                        <p:attrNameLst>
                                          <p:attrName>style.visibility</p:attrName>
                                        </p:attrNameLst>
                                      </p:cBhvr>
                                      <p:to>
                                        <p:strVal val="visible"/>
                                      </p:to>
                                    </p:set>
                                    <p:animEffect transition="in" filter="fade">
                                      <p:cBhvr>
                                        <p:cTn id="19" dur="1000"/>
                                        <p:tgtEl>
                                          <p:spTgt spid="1078"/>
                                        </p:tgtEl>
                                      </p:cBhvr>
                                    </p:animEffect>
                                  </p:childTnLst>
                                </p:cTn>
                              </p:par>
                              <p:par>
                                <p:cTn id="20" presetID="10" presetClass="entr" presetSubtype="0" fill="hold" nodeType="withEffect">
                                  <p:stCondLst>
                                    <p:cond delay="0"/>
                                  </p:stCondLst>
                                  <p:childTnLst>
                                    <p:set>
                                      <p:cBhvr>
                                        <p:cTn id="21" dur="1" fill="hold">
                                          <p:stCondLst>
                                            <p:cond delay="0"/>
                                          </p:stCondLst>
                                        </p:cTn>
                                        <p:tgtEl>
                                          <p:spTgt spid="1079"/>
                                        </p:tgtEl>
                                        <p:attrNameLst>
                                          <p:attrName>style.visibility</p:attrName>
                                        </p:attrNameLst>
                                      </p:cBhvr>
                                      <p:to>
                                        <p:strVal val="visible"/>
                                      </p:to>
                                    </p:set>
                                    <p:animEffect transition="in" filter="fade">
                                      <p:cBhvr>
                                        <p:cTn id="22" dur="1000"/>
                                        <p:tgtEl>
                                          <p:spTgt spid="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39"/>
          <p:cNvSpPr/>
          <p:nvPr/>
        </p:nvSpPr>
        <p:spPr>
          <a:xfrm>
            <a:off x="4573200" y="0"/>
            <a:ext cx="457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9"/>
          <p:cNvSpPr/>
          <p:nvPr/>
        </p:nvSpPr>
        <p:spPr>
          <a:xfrm>
            <a:off x="0" y="0"/>
            <a:ext cx="4573200" cy="5143500"/>
          </a:xfrm>
          <a:prstGeom prst="rect">
            <a:avLst/>
          </a:prstGeom>
          <a:solidFill>
            <a:srgbClr val="00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9"/>
          <p:cNvSpPr txBox="1"/>
          <p:nvPr/>
        </p:nvSpPr>
        <p:spPr>
          <a:xfrm>
            <a:off x="4883000" y="2006025"/>
            <a:ext cx="1984200" cy="1949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None/>
            </a:pPr>
            <a:r>
              <a:rPr lang="en" sz="1200" b="1">
                <a:solidFill>
                  <a:srgbClr val="FFFFFF"/>
                </a:solidFill>
                <a:latin typeface="Roboto"/>
                <a:ea typeface="Roboto"/>
                <a:cs typeface="Roboto"/>
                <a:sym typeface="Roboto"/>
              </a:rPr>
              <a:t>Fast (Low Latency)</a:t>
            </a:r>
            <a:endParaRPr sz="1200" b="1">
              <a:solidFill>
                <a:srgbClr val="FFFFFF"/>
              </a:solidFill>
              <a:latin typeface="Roboto"/>
              <a:ea typeface="Roboto"/>
              <a:cs typeface="Roboto"/>
              <a:sym typeface="Roboto"/>
            </a:endParaRPr>
          </a:p>
        </p:txBody>
      </p:sp>
      <p:sp>
        <p:nvSpPr>
          <p:cNvPr id="1091" name="Google Shape;1091;p139"/>
          <p:cNvSpPr/>
          <p:nvPr/>
        </p:nvSpPr>
        <p:spPr>
          <a:xfrm>
            <a:off x="2110950" y="1184475"/>
            <a:ext cx="4922100" cy="2543100"/>
          </a:xfrm>
          <a:prstGeom prst="roundRect">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1092" name="Google Shape;1092;p139"/>
          <p:cNvSpPr txBox="1"/>
          <p:nvPr/>
        </p:nvSpPr>
        <p:spPr>
          <a:xfrm>
            <a:off x="2335500" y="1378700"/>
            <a:ext cx="44730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2"/>
                </a:solidFill>
                <a:latin typeface="Roboto"/>
                <a:ea typeface="Roboto"/>
                <a:cs typeface="Roboto"/>
                <a:sym typeface="Roboto"/>
              </a:rPr>
              <a:t>Event Streaming Paradigm</a:t>
            </a:r>
            <a:endParaRPr sz="2400" b="1">
              <a:solidFill>
                <a:schemeClr val="accent2"/>
              </a:solidFill>
              <a:latin typeface="Roboto"/>
              <a:ea typeface="Roboto"/>
              <a:cs typeface="Roboto"/>
              <a:sym typeface="Roboto"/>
            </a:endParaRPr>
          </a:p>
          <a:p>
            <a:pPr marL="0" lvl="0" indent="0" algn="l" rtl="0">
              <a:spcBef>
                <a:spcPts val="0"/>
              </a:spcBef>
              <a:spcAft>
                <a:spcPts val="0"/>
              </a:spcAft>
              <a:buNone/>
            </a:pPr>
            <a:endParaRPr/>
          </a:p>
        </p:txBody>
      </p:sp>
      <p:sp>
        <p:nvSpPr>
          <p:cNvPr id="1093" name="Google Shape;1093;p139"/>
          <p:cNvSpPr txBox="1"/>
          <p:nvPr/>
        </p:nvSpPr>
        <p:spPr>
          <a:xfrm>
            <a:off x="2276150" y="2093525"/>
            <a:ext cx="4573200" cy="113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dirty="0">
                <a:solidFill>
                  <a:schemeClr val="accent2"/>
                </a:solidFill>
                <a:latin typeface="Roboto"/>
                <a:ea typeface="Roboto"/>
                <a:cs typeface="Roboto"/>
                <a:sym typeface="Roboto"/>
              </a:rPr>
              <a:t>To rethink data as not stored records </a:t>
            </a:r>
            <a:br>
              <a:rPr lang="en" sz="1800" b="1" dirty="0">
                <a:solidFill>
                  <a:schemeClr val="accent2"/>
                </a:solidFill>
                <a:latin typeface="Roboto"/>
                <a:ea typeface="Roboto"/>
                <a:cs typeface="Roboto"/>
                <a:sym typeface="Roboto"/>
              </a:rPr>
            </a:br>
            <a:r>
              <a:rPr lang="en" sz="1800" b="1" dirty="0">
                <a:solidFill>
                  <a:schemeClr val="accent2"/>
                </a:solidFill>
                <a:latin typeface="Roboto"/>
                <a:ea typeface="Roboto"/>
                <a:cs typeface="Roboto"/>
                <a:sym typeface="Roboto"/>
              </a:rPr>
              <a:t>or transient messages, but instead as </a:t>
            </a:r>
            <a:br>
              <a:rPr lang="en" sz="1800" b="1" dirty="0">
                <a:solidFill>
                  <a:schemeClr val="accent2"/>
                </a:solidFill>
                <a:latin typeface="Roboto"/>
                <a:ea typeface="Roboto"/>
                <a:cs typeface="Roboto"/>
                <a:sym typeface="Roboto"/>
              </a:rPr>
            </a:br>
            <a:r>
              <a:rPr lang="en" sz="1800" b="1" dirty="0">
                <a:solidFill>
                  <a:schemeClr val="accent2"/>
                </a:solidFill>
                <a:latin typeface="Roboto"/>
                <a:ea typeface="Roboto"/>
                <a:cs typeface="Roboto"/>
                <a:sym typeface="Roboto"/>
              </a:rPr>
              <a:t>a continually updating stream of events</a:t>
            </a:r>
            <a:endParaRPr sz="1800" b="1" dirty="0">
              <a:solidFill>
                <a:schemeClr val="accent2"/>
              </a:solidFill>
              <a:latin typeface="Roboto"/>
              <a:ea typeface="Roboto"/>
              <a:cs typeface="Roboto"/>
              <a:sym typeface="Roboto"/>
            </a:endParaRPr>
          </a:p>
          <a:p>
            <a:pPr marL="0" lvl="0" indent="0" algn="ctr" rtl="0">
              <a:spcBef>
                <a:spcPts val="0"/>
              </a:spcBef>
              <a:spcAft>
                <a:spcPts val="0"/>
              </a:spcAft>
              <a:buNone/>
            </a:pPr>
            <a:endParaRPr sz="2400" b="1" dirty="0">
              <a:solidFill>
                <a:schemeClr val="accent2"/>
              </a:solidFill>
              <a:latin typeface="Roboto"/>
              <a:ea typeface="Roboto"/>
              <a:cs typeface="Roboto"/>
              <a:sym typeface="Roboto"/>
            </a:endParaRPr>
          </a:p>
          <a:p>
            <a:pPr marL="0" lvl="0" indent="0" algn="ctr" rtl="0">
              <a:spcBef>
                <a:spcPts val="0"/>
              </a:spcBef>
              <a:spcAft>
                <a:spcPts val="0"/>
              </a:spcAft>
              <a:buNone/>
            </a:pPr>
            <a:endParaRPr sz="2400" dirty="0">
              <a:solidFill>
                <a:schemeClr val="accent2"/>
              </a:solidFill>
            </a:endParaRPr>
          </a:p>
        </p:txBody>
      </p:sp>
      <p:pic>
        <p:nvPicPr>
          <p:cNvPr id="1094" name="Google Shape;1094;p139"/>
          <p:cNvPicPr preferRelativeResize="0"/>
          <p:nvPr/>
        </p:nvPicPr>
        <p:blipFill>
          <a:blip r:embed="rId3">
            <a:alphaModFix amt="40000"/>
          </a:blip>
          <a:stretch>
            <a:fillRect/>
          </a:stretch>
        </p:blipFill>
        <p:spPr>
          <a:xfrm flipH="1">
            <a:off x="115626" y="4175100"/>
            <a:ext cx="8912748" cy="852950"/>
          </a:xfrm>
          <a:prstGeom prst="rect">
            <a:avLst/>
          </a:prstGeom>
          <a:noFill/>
          <a:ln>
            <a:noFill/>
          </a:ln>
        </p:spPr>
      </p:pic>
    </p:spTree>
    <p:extLst>
      <p:ext uri="{BB962C8B-B14F-4D97-AF65-F5344CB8AC3E}">
        <p14:creationId xmlns:p14="http://schemas.microsoft.com/office/powerpoint/2010/main" val="4086764549"/>
      </p:ext>
    </p:extLst>
  </p:cSld>
  <p:clrMapOvr>
    <a:masterClrMapping/>
  </p:clrMapOvr>
</p:sld>
</file>

<file path=ppt/theme/theme1.xml><?xml version="1.0" encoding="utf-8"?>
<a:theme xmlns:a="http://schemas.openxmlformats.org/drawingml/2006/main" name="Confluent Template_Nov2018">
  <a:themeElements>
    <a:clrScheme name="Confluent_Oct2018">
      <a:dk1>
        <a:srgbClr val="000000"/>
      </a:dk1>
      <a:lt1>
        <a:srgbClr val="FFFFFF"/>
      </a:lt1>
      <a:dk2>
        <a:srgbClr val="666666"/>
      </a:dk2>
      <a:lt2>
        <a:srgbClr val="C8C8C8"/>
      </a:lt2>
      <a:accent1>
        <a:srgbClr val="FF671F"/>
      </a:accent1>
      <a:accent2>
        <a:srgbClr val="4597CB"/>
      </a:accent2>
      <a:accent3>
        <a:srgbClr val="ADC9E8"/>
      </a:accent3>
      <a:accent4>
        <a:srgbClr val="3AB0C8"/>
      </a:accent4>
      <a:accent5>
        <a:srgbClr val="5133B2"/>
      </a:accent5>
      <a:accent6>
        <a:srgbClr val="FB5660"/>
      </a:accent6>
      <a:hlink>
        <a:srgbClr val="FB6517"/>
      </a:hlink>
      <a:folHlink>
        <a:srgbClr val="6564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15317</TotalTime>
  <Words>2151</Words>
  <Application>Microsoft Macintosh PowerPoint</Application>
  <PresentationFormat>On-screen Show (16:9)</PresentationFormat>
  <Paragraphs>253</Paragraphs>
  <Slides>29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Roboto</vt:lpstr>
      <vt:lpstr>Arial</vt:lpstr>
      <vt:lpstr>Courier New</vt:lpstr>
      <vt:lpstr>Consolas</vt:lpstr>
      <vt:lpstr>Roboto Thin</vt:lpstr>
      <vt:lpstr>Roboto Light</vt:lpstr>
      <vt:lpstr>Avenir Book</vt:lpstr>
      <vt:lpstr>Confluent Template_Nov2018</vt:lpstr>
      <vt:lpstr>Using Kafka to integrate DWH and Cloud Based big data systems.</vt:lpstr>
      <vt:lpstr>Event Streaming as a Foundational Technology</vt:lpstr>
      <vt:lpstr>PowerPoint Presentation</vt:lpstr>
      <vt:lpstr>PowerPoint Presentation</vt:lpstr>
      <vt:lpstr>PowerPoint Presentation</vt:lpstr>
      <vt:lpstr>PowerPoint Presentation</vt:lpstr>
      <vt:lpstr>Both of these are a complete mismatch  to how a business works.</vt:lpstr>
      <vt:lpstr>PowerPoint Presentation</vt:lpstr>
      <vt:lpstr>PowerPoint Presentation</vt:lpstr>
      <vt:lpstr>PowerPoint Presentation</vt:lpstr>
      <vt:lpstr>Apache Kafka, the de-facto OSS standard for event streaming</vt:lpstr>
      <vt:lpstr>PowerPoint Presentation</vt:lpstr>
      <vt:lpstr>Data Warehouses to Big Data</vt:lpstr>
      <vt:lpstr>Kafka Integration Architecture</vt:lpstr>
      <vt:lpstr>Sample UseCase: Sales data</vt:lpstr>
      <vt:lpstr>DWH</vt:lpstr>
      <vt:lpstr>Big Data</vt:lpstr>
      <vt:lpstr>Demo Scenario</vt:lpstr>
      <vt:lpstr>There’s a huge gap!</vt:lpstr>
      <vt:lpstr>Stream Processing by Analogy</vt:lpstr>
      <vt:lpstr>PowerPoint Presentation</vt:lpstr>
      <vt:lpstr>Stream processing with KSQL</vt:lpstr>
      <vt:lpstr>Streaming KSQL: pairwise joins</vt:lpstr>
      <vt:lpstr>Streaming KSQL: pairwise joins</vt:lpstr>
      <vt:lpstr>Streaming KSQL: pairwise joins</vt:lpstr>
      <vt:lpstr>Streaming KSQL: pairwise joins</vt:lpstr>
      <vt:lpstr>What does KSQL look like?</vt:lpstr>
      <vt:lpstr>Or use the Kafka Streams API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cp:lastModifiedBy>Microsoft Office User</cp:lastModifiedBy>
  <cp:revision>25</cp:revision>
  <cp:lastPrinted>2019-06-19T14:37:50Z</cp:lastPrinted>
  <dcterms:modified xsi:type="dcterms:W3CDTF">2019-09-09T09:04:49Z</dcterms:modified>
</cp:coreProperties>
</file>